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4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400" r:id="rId2"/>
    <p:sldId id="609" r:id="rId3"/>
    <p:sldId id="445" r:id="rId4"/>
    <p:sldId id="611" r:id="rId5"/>
    <p:sldId id="607" r:id="rId6"/>
    <p:sldId id="608" r:id="rId7"/>
    <p:sldId id="546" r:id="rId8"/>
    <p:sldId id="614" r:id="rId9"/>
    <p:sldId id="629" r:id="rId10"/>
    <p:sldId id="451" r:id="rId11"/>
    <p:sldId id="495" r:id="rId12"/>
    <p:sldId id="542" r:id="rId13"/>
    <p:sldId id="625" r:id="rId14"/>
    <p:sldId id="626" r:id="rId15"/>
    <p:sldId id="630" r:id="rId16"/>
    <p:sldId id="627" r:id="rId17"/>
    <p:sldId id="628" r:id="rId18"/>
    <p:sldId id="534" r:id="rId19"/>
    <p:sldId id="597" r:id="rId20"/>
    <p:sldId id="496" r:id="rId21"/>
    <p:sldId id="548" r:id="rId22"/>
    <p:sldId id="618" r:id="rId23"/>
    <p:sldId id="554" r:id="rId24"/>
    <p:sldId id="586" r:id="rId25"/>
    <p:sldId id="552" r:id="rId26"/>
    <p:sldId id="556" r:id="rId27"/>
    <p:sldId id="561" r:id="rId28"/>
    <p:sldId id="562" r:id="rId29"/>
    <p:sldId id="555" r:id="rId30"/>
    <p:sldId id="564" r:id="rId31"/>
    <p:sldId id="619" r:id="rId32"/>
    <p:sldId id="620" r:id="rId33"/>
    <p:sldId id="632" r:id="rId34"/>
    <p:sldId id="634" r:id="rId35"/>
    <p:sldId id="578" r:id="rId36"/>
    <p:sldId id="580" r:id="rId37"/>
    <p:sldId id="575" r:id="rId38"/>
    <p:sldId id="622" r:id="rId39"/>
    <p:sldId id="612" r:id="rId40"/>
    <p:sldId id="631" r:id="rId41"/>
    <p:sldId id="623" r:id="rId42"/>
    <p:sldId id="583" r:id="rId43"/>
    <p:sldId id="584" r:id="rId44"/>
    <p:sldId id="585" r:id="rId45"/>
    <p:sldId id="624" r:id="rId46"/>
    <p:sldId id="517" r:id="rId47"/>
    <p:sldId id="28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rik Heyer" initials="AH" lastIdx="2" clrIdx="0">
    <p:extLst>
      <p:ext uri="{19B8F6BF-5375-455C-9EA6-DF929625EA0E}">
        <p15:presenceInfo xmlns:p15="http://schemas.microsoft.com/office/powerpoint/2012/main" userId="S-1-5-21-626883671-3693664854-2711534139-1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CC3399"/>
    <a:srgbClr val="61A9CD"/>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67" autoAdjust="0"/>
  </p:normalViewPr>
  <p:slideViewPr>
    <p:cSldViewPr>
      <p:cViewPr varScale="1">
        <p:scale>
          <a:sx n="61" d="100"/>
          <a:sy n="61" d="100"/>
        </p:scale>
        <p:origin x="1464" y="52"/>
      </p:cViewPr>
      <p:guideLst>
        <p:guide orient="horz" pos="2160"/>
        <p:guide pos="2880"/>
      </p:guideLst>
    </p:cSldViewPr>
  </p:slideViewPr>
  <p:outlineViewPr>
    <p:cViewPr>
      <p:scale>
        <a:sx n="33" d="100"/>
        <a:sy n="33" d="100"/>
      </p:scale>
      <p:origin x="0" y="-8022"/>
    </p:cViewPr>
  </p:outlineViewPr>
  <p:notesTextViewPr>
    <p:cViewPr>
      <p:scale>
        <a:sx n="3" d="2"/>
        <a:sy n="3" d="2"/>
      </p:scale>
      <p:origin x="0" y="0"/>
    </p:cViewPr>
  </p:notesTextViewPr>
  <p:sorterViewPr>
    <p:cViewPr varScale="1">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allamdk\Documents\Financial%20Inclusion\2020.21%20FinAccess%20Household%20Survey\2021%20FinAccess%20Reports\Report%20Writing%20Workshop_October%2026%20-%20Novemebr%204,%202021\2021%20FinAccess%20Usage%20Strand_Charts18_FINAL%20VERSION.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7676528004824"/>
          <c:y val="5.1400554097404488E-2"/>
          <c:w val="0.84336760201247485"/>
          <c:h val="0.8326195683872849"/>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16-17 yrs</c:v>
                </c:pt>
                <c:pt idx="1">
                  <c:v>18-25yrs</c:v>
                </c:pt>
                <c:pt idx="2">
                  <c:v>26-35yrs</c:v>
                </c:pt>
                <c:pt idx="3">
                  <c:v>36-45yrs</c:v>
                </c:pt>
                <c:pt idx="4">
                  <c:v>46-55yrs</c:v>
                </c:pt>
                <c:pt idx="5">
                  <c:v>&gt;55yrs</c:v>
                </c:pt>
              </c:strCache>
            </c:strRef>
          </c:cat>
          <c:val>
            <c:numRef>
              <c:f>Sheet1!$C$8:$C$13</c:f>
              <c:numCache>
                <c:formatCode>General</c:formatCode>
                <c:ptCount val="6"/>
                <c:pt idx="0">
                  <c:v>7.9</c:v>
                </c:pt>
                <c:pt idx="1">
                  <c:v>25.9</c:v>
                </c:pt>
                <c:pt idx="2">
                  <c:v>26.3</c:v>
                </c:pt>
                <c:pt idx="3">
                  <c:v>16.5</c:v>
                </c:pt>
                <c:pt idx="4">
                  <c:v>10</c:v>
                </c:pt>
                <c:pt idx="5">
                  <c:v>13.4</c:v>
                </c:pt>
              </c:numCache>
            </c:numRef>
          </c:val>
          <c:extLst>
            <c:ext xmlns:c16="http://schemas.microsoft.com/office/drawing/2014/chart" uri="{C3380CC4-5D6E-409C-BE32-E72D297353CC}">
              <c16:uniqueId val="{00000000-01F8-42D9-BE7A-42598B82CDE2}"/>
            </c:ext>
          </c:extLst>
        </c:ser>
        <c:dLbls>
          <c:showLegendKey val="0"/>
          <c:showVal val="0"/>
          <c:showCatName val="0"/>
          <c:showSerName val="0"/>
          <c:showPercent val="0"/>
          <c:showBubbleSize val="0"/>
        </c:dLbls>
        <c:gapWidth val="219"/>
        <c:overlap val="-27"/>
        <c:axId val="1712281888"/>
        <c:axId val="1712276480"/>
      </c:barChart>
      <c:catAx>
        <c:axId val="17122818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12276480"/>
        <c:crosses val="autoZero"/>
        <c:auto val="1"/>
        <c:lblAlgn val="ctr"/>
        <c:lblOffset val="100"/>
        <c:noMultiLvlLbl val="0"/>
      </c:catAx>
      <c:valAx>
        <c:axId val="17122764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122818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GB" sz="1800" b="1" u="sng"/>
              <a:t>Investing in the future</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822190454868789E-2"/>
          <c:y val="0.26450483534303254"/>
          <c:w val="0.85596930592009335"/>
          <c:h val="0.59637073915025718"/>
        </c:manualLayout>
      </c:layout>
      <c:barChart>
        <c:barDir val="col"/>
        <c:grouping val="percentStacked"/>
        <c:varyColors val="0"/>
        <c:ser>
          <c:idx val="0"/>
          <c:order val="0"/>
          <c:tx>
            <c:strRef>
              <c:f>Sheet1!$A$2</c:f>
              <c:strCache>
                <c:ptCount val="1"/>
                <c:pt idx="0">
                  <c:v>Informal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Sheet1!$B$2:$G$2</c:f>
              <c:numCache>
                <c:formatCode>General</c:formatCode>
                <c:ptCount val="2"/>
                <c:pt idx="0">
                  <c:v>29.299999999999997</c:v>
                </c:pt>
                <c:pt idx="1">
                  <c:v>42.9</c:v>
                </c:pt>
              </c:numCache>
            </c:numRef>
          </c:val>
          <c:extLst>
            <c:ext xmlns:c16="http://schemas.microsoft.com/office/drawing/2014/chart" uri="{C3380CC4-5D6E-409C-BE32-E72D297353CC}">
              <c16:uniqueId val="{00000000-2E05-4165-9ADE-9CBA2C1A0EBA}"/>
            </c:ext>
          </c:extLst>
        </c:ser>
        <c:ser>
          <c:idx val="1"/>
          <c:order val="1"/>
          <c:tx>
            <c:strRef>
              <c:f>Sheet1!$A$3</c:f>
              <c:strCache>
                <c:ptCount val="1"/>
                <c:pt idx="0">
                  <c:v>Formal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Sheet1!$B$3:$G$3</c:f>
              <c:numCache>
                <c:formatCode>General</c:formatCode>
                <c:ptCount val="2"/>
                <c:pt idx="0">
                  <c:v>29.3</c:v>
                </c:pt>
                <c:pt idx="1">
                  <c:v>17.700000000000003</c:v>
                </c:pt>
              </c:numCache>
            </c:numRef>
          </c:val>
          <c:extLst>
            <c:ext xmlns:c16="http://schemas.microsoft.com/office/drawing/2014/chart" uri="{C3380CC4-5D6E-409C-BE32-E72D297353CC}">
              <c16:uniqueId val="{00000001-2E05-4165-9ADE-9CBA2C1A0EBA}"/>
            </c:ext>
          </c:extLst>
        </c:ser>
        <c:ser>
          <c:idx val="2"/>
          <c:order val="2"/>
          <c:tx>
            <c:strRef>
              <c:f>Sheet1!$A$4</c:f>
              <c:strCache>
                <c:ptCount val="1"/>
                <c:pt idx="0">
                  <c:v>Got additional work/cut back on expenses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Sheet1!$B$4:$G$4</c:f>
              <c:numCache>
                <c:formatCode>General</c:formatCode>
                <c:ptCount val="2"/>
                <c:pt idx="0">
                  <c:v>36</c:v>
                </c:pt>
                <c:pt idx="1">
                  <c:v>39.299999999999997</c:v>
                </c:pt>
              </c:numCache>
            </c:numRef>
          </c:val>
          <c:extLst>
            <c:ext xmlns:c16="http://schemas.microsoft.com/office/drawing/2014/chart" uri="{C3380CC4-5D6E-409C-BE32-E72D297353CC}">
              <c16:uniqueId val="{00000002-2E05-4165-9ADE-9CBA2C1A0EBA}"/>
            </c:ext>
          </c:extLst>
        </c:ser>
        <c:ser>
          <c:idx val="3"/>
          <c:order val="3"/>
          <c:tx>
            <c:strRef>
              <c:f>Sheet1!$A$5</c:f>
              <c:strCache>
                <c:ptCount val="1"/>
                <c:pt idx="0">
                  <c:v>Did nothing/other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Sheet1!$B$5:$G$5</c:f>
              <c:numCache>
                <c:formatCode>General</c:formatCode>
                <c:ptCount val="2"/>
                <c:pt idx="0">
                  <c:v>5.6</c:v>
                </c:pt>
                <c:pt idx="1">
                  <c:v>0</c:v>
                </c:pt>
              </c:numCache>
            </c:numRef>
          </c:val>
          <c:extLst>
            <c:ext xmlns:c16="http://schemas.microsoft.com/office/drawing/2014/chart" uri="{C3380CC4-5D6E-409C-BE32-E72D297353CC}">
              <c16:uniqueId val="{00000003-2E05-4165-9ADE-9CBA2C1A0EBA}"/>
            </c:ext>
          </c:extLst>
        </c:ser>
        <c:dLbls>
          <c:dLblPos val="ctr"/>
          <c:showLegendKey val="0"/>
          <c:showVal val="1"/>
          <c:showCatName val="0"/>
          <c:showSerName val="0"/>
          <c:showPercent val="0"/>
          <c:showBubbleSize val="0"/>
        </c:dLbls>
        <c:gapWidth val="80"/>
        <c:overlap val="100"/>
        <c:axId val="2127932640"/>
        <c:axId val="2127930560"/>
      </c:barChart>
      <c:catAx>
        <c:axId val="21279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7930560"/>
        <c:crosses val="autoZero"/>
        <c:auto val="1"/>
        <c:lblAlgn val="ctr"/>
        <c:lblOffset val="100"/>
        <c:noMultiLvlLbl val="0"/>
      </c:catAx>
      <c:valAx>
        <c:axId val="2127930560"/>
        <c:scaling>
          <c:orientation val="minMax"/>
        </c:scaling>
        <c:delete val="1"/>
        <c:axPos val="l"/>
        <c:numFmt formatCode="0%" sourceLinked="1"/>
        <c:majorTickMark val="none"/>
        <c:minorTickMark val="none"/>
        <c:tickLblPos val="nextTo"/>
        <c:crossAx val="2127932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F81BD"/>
      </a:solid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chemeClr val="tx1">
                    <a:lumMod val="65000"/>
                    <a:lumOff val="35000"/>
                  </a:schemeClr>
                </a:solidFill>
                <a:latin typeface="Century Gothic" panose="020B0502020202020204" pitchFamily="34" charset="0"/>
                <a:ea typeface="+mn-ea"/>
                <a:cs typeface="+mn-cs"/>
              </a:defRPr>
            </a:pPr>
            <a:r>
              <a:rPr lang="en-GB" sz="2000" b="1" u="sng" dirty="0">
                <a:latin typeface="Century Gothic" panose="020B0502020202020204" pitchFamily="34" charset="0"/>
              </a:rPr>
              <a:t>Financial</a:t>
            </a:r>
            <a:r>
              <a:rPr lang="en-GB" sz="2000" b="1" u="sng" baseline="0" dirty="0">
                <a:latin typeface="Century Gothic" panose="020B0502020202020204" pitchFamily="34" charset="0"/>
              </a:rPr>
              <a:t> health index (percent)</a:t>
            </a:r>
            <a:endParaRPr lang="en-GB" sz="2000" b="1" u="sng"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2000" b="1"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rgbClr val="002060"/>
            </a:solidFill>
            <a:ln>
              <a:noFill/>
            </a:ln>
            <a:effectLst/>
          </c:spPr>
          <c:invertIfNegative val="0"/>
          <c:dLbls>
            <c:dLbl>
              <c:idx val="3"/>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C03-485D-AF79-08682824EE7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Ability to manage day to day</c:v>
                </c:pt>
                <c:pt idx="1">
                  <c:v>Ability to cope with risks</c:v>
                </c:pt>
                <c:pt idx="2">
                  <c:v>Ability to invest in livelihoods and the future</c:v>
                </c:pt>
                <c:pt idx="3">
                  <c:v>Overall financial health score</c:v>
                </c:pt>
              </c:strCache>
            </c:strRef>
          </c:cat>
          <c:val>
            <c:numRef>
              <c:f>Sheet1!$B$2:$B$14</c:f>
              <c:numCache>
                <c:formatCode>General</c:formatCode>
                <c:ptCount val="4"/>
                <c:pt idx="0">
                  <c:v>63</c:v>
                </c:pt>
                <c:pt idx="1">
                  <c:v>52.4</c:v>
                </c:pt>
                <c:pt idx="2">
                  <c:v>46.5</c:v>
                </c:pt>
                <c:pt idx="3">
                  <c:v>39.4</c:v>
                </c:pt>
              </c:numCache>
            </c:numRef>
          </c:val>
          <c:extLst>
            <c:ext xmlns:c16="http://schemas.microsoft.com/office/drawing/2014/chart" uri="{C3380CC4-5D6E-409C-BE32-E72D297353CC}">
              <c16:uniqueId val="{00000000-3A3E-4D27-AD1B-C678AC959E61}"/>
            </c:ext>
          </c:extLst>
        </c:ser>
        <c:ser>
          <c:idx val="1"/>
          <c:order val="1"/>
          <c:tx>
            <c:strRef>
              <c:f>Sheet1!$C$1</c:f>
              <c:strCache>
                <c:ptCount val="1"/>
                <c:pt idx="0">
                  <c:v>2019</c:v>
                </c:pt>
              </c:strCache>
            </c:strRef>
          </c:tx>
          <c:spPr>
            <a:solidFill>
              <a:srgbClr val="00B050"/>
            </a:solidFill>
            <a:ln>
              <a:noFill/>
            </a:ln>
            <a:effectLst/>
          </c:spPr>
          <c:invertIfNegative val="0"/>
          <c:dLbls>
            <c:dLbl>
              <c:idx val="3"/>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C03-485D-AF79-08682824EE7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Ability to manage day to day</c:v>
                </c:pt>
                <c:pt idx="1">
                  <c:v>Ability to cope with risks</c:v>
                </c:pt>
                <c:pt idx="2">
                  <c:v>Ability to invest in livelihoods and the future</c:v>
                </c:pt>
                <c:pt idx="3">
                  <c:v>Overall financial health score</c:v>
                </c:pt>
              </c:strCache>
            </c:strRef>
          </c:cat>
          <c:val>
            <c:numRef>
              <c:f>Sheet1!$C$2:$C$14</c:f>
              <c:numCache>
                <c:formatCode>General</c:formatCode>
                <c:ptCount val="4"/>
                <c:pt idx="0">
                  <c:v>55.3</c:v>
                </c:pt>
                <c:pt idx="1">
                  <c:v>36.9</c:v>
                </c:pt>
                <c:pt idx="2">
                  <c:v>21.8</c:v>
                </c:pt>
                <c:pt idx="3">
                  <c:v>21.7</c:v>
                </c:pt>
              </c:numCache>
            </c:numRef>
          </c:val>
          <c:extLst>
            <c:ext xmlns:c16="http://schemas.microsoft.com/office/drawing/2014/chart" uri="{C3380CC4-5D6E-409C-BE32-E72D297353CC}">
              <c16:uniqueId val="{00000001-3A3E-4D27-AD1B-C678AC959E61}"/>
            </c:ext>
          </c:extLst>
        </c:ser>
        <c:ser>
          <c:idx val="2"/>
          <c:order val="2"/>
          <c:tx>
            <c:strRef>
              <c:f>Sheet1!$D$1</c:f>
              <c:strCache>
                <c:ptCount val="1"/>
                <c:pt idx="0">
                  <c:v>2021</c:v>
                </c:pt>
              </c:strCache>
            </c:strRef>
          </c:tx>
          <c:spPr>
            <a:solidFill>
              <a:srgbClr val="C00000"/>
            </a:solidFill>
            <a:ln>
              <a:noFill/>
            </a:ln>
            <a:effectLst/>
          </c:spPr>
          <c:invertIfNegative val="0"/>
          <c:dLbls>
            <c:dLbl>
              <c:idx val="3"/>
              <c:numFmt formatCode="#,##0.0" sourceLinked="0"/>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C03-485D-AF79-08682824EE76}"/>
                </c:ext>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4"/>
                <c:pt idx="0">
                  <c:v>Ability to manage day to day</c:v>
                </c:pt>
                <c:pt idx="1">
                  <c:v>Ability to cope with risks</c:v>
                </c:pt>
                <c:pt idx="2">
                  <c:v>Ability to invest in livelihoods and the future</c:v>
                </c:pt>
                <c:pt idx="3">
                  <c:v>Overall financial health score</c:v>
                </c:pt>
              </c:strCache>
            </c:strRef>
          </c:cat>
          <c:val>
            <c:numRef>
              <c:f>Sheet1!$D$2:$D$14</c:f>
              <c:numCache>
                <c:formatCode>General</c:formatCode>
                <c:ptCount val="4"/>
                <c:pt idx="0" formatCode="0.0">
                  <c:v>45.01097823110409</c:v>
                </c:pt>
                <c:pt idx="1">
                  <c:v>23.273816982901295</c:v>
                </c:pt>
                <c:pt idx="2">
                  <c:v>39.533474797820602</c:v>
                </c:pt>
                <c:pt idx="3" formatCode="###0.0">
                  <c:v>17.127530945692271</c:v>
                </c:pt>
              </c:numCache>
            </c:numRef>
          </c:val>
          <c:extLst>
            <c:ext xmlns:c16="http://schemas.microsoft.com/office/drawing/2014/chart" uri="{C3380CC4-5D6E-409C-BE32-E72D297353CC}">
              <c16:uniqueId val="{00000002-3A3E-4D27-AD1B-C678AC959E61}"/>
            </c:ext>
          </c:extLst>
        </c:ser>
        <c:dLbls>
          <c:dLblPos val="outEnd"/>
          <c:showLegendKey val="0"/>
          <c:showVal val="1"/>
          <c:showCatName val="0"/>
          <c:showSerName val="0"/>
          <c:showPercent val="0"/>
          <c:showBubbleSize val="0"/>
        </c:dLbls>
        <c:gapWidth val="219"/>
        <c:overlap val="-27"/>
        <c:axId val="1759990991"/>
        <c:axId val="1759998479"/>
      </c:barChart>
      <c:catAx>
        <c:axId val="1759990991"/>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59998479"/>
        <c:crosses val="autoZero"/>
        <c:auto val="1"/>
        <c:lblAlgn val="ctr"/>
        <c:lblOffset val="100"/>
        <c:noMultiLvlLbl val="0"/>
      </c:catAx>
      <c:valAx>
        <c:axId val="1759998479"/>
        <c:scaling>
          <c:orientation val="minMax"/>
        </c:scaling>
        <c:delete val="1"/>
        <c:axPos val="l"/>
        <c:numFmt formatCode="General" sourceLinked="1"/>
        <c:majorTickMark val="none"/>
        <c:minorTickMark val="none"/>
        <c:tickLblPos val="nextTo"/>
        <c:crossAx val="1759990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Century Gothic" panose="020B0502020202020204" pitchFamily="34" charset="0"/>
                <a:ea typeface="+mn-ea"/>
                <a:cs typeface="+mn-cs"/>
              </a:defRPr>
            </a:pPr>
            <a:r>
              <a:rPr lang="en-GB" sz="1800" b="1" u="sng" dirty="0">
                <a:latin typeface="Century Gothic" panose="020B0502020202020204" pitchFamily="34" charset="0"/>
              </a:rPr>
              <a:t>Perception </a:t>
            </a:r>
            <a:r>
              <a:rPr lang="en-GB" sz="1800" b="1" u="sng" baseline="0" dirty="0">
                <a:latin typeface="Century Gothic" panose="020B0502020202020204" pitchFamily="34" charset="0"/>
              </a:rPr>
              <a:t>towards financial situation (percent)</a:t>
            </a:r>
            <a:endParaRPr lang="en-GB" sz="1800" b="1" u="sng"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2016</c:v>
                </c:pt>
              </c:strCache>
            </c:strRef>
          </c:tx>
          <c:spPr>
            <a:solidFill>
              <a:srgbClr val="002060"/>
            </a:solidFill>
            <a:ln>
              <a:solidFill>
                <a:srgbClr val="0070C0"/>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Sheet1!$B$2:$B$4</c:f>
              <c:numCache>
                <c:formatCode>General</c:formatCode>
                <c:ptCount val="3"/>
                <c:pt idx="0">
                  <c:v>38.200000000000003</c:v>
                </c:pt>
                <c:pt idx="1">
                  <c:v>27.5</c:v>
                </c:pt>
                <c:pt idx="2">
                  <c:v>34.299999999999997</c:v>
                </c:pt>
              </c:numCache>
            </c:numRef>
          </c:val>
          <c:extLst>
            <c:ext xmlns:c16="http://schemas.microsoft.com/office/drawing/2014/chart" uri="{C3380CC4-5D6E-409C-BE32-E72D297353CC}">
              <c16:uniqueId val="{00000000-9E2C-407E-ADA0-FD175C63A786}"/>
            </c:ext>
          </c:extLst>
        </c:ser>
        <c:ser>
          <c:idx val="1"/>
          <c:order val="1"/>
          <c:tx>
            <c:strRef>
              <c:f>Sheet1!$C$1</c:f>
              <c:strCache>
                <c:ptCount val="1"/>
                <c:pt idx="0">
                  <c:v>2019</c:v>
                </c:pt>
              </c:strCache>
            </c:strRef>
          </c:tx>
          <c:spPr>
            <a:solidFill>
              <a:srgbClr val="00B05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Sheet1!$C$2:$C$4</c:f>
              <c:numCache>
                <c:formatCode>General</c:formatCode>
                <c:ptCount val="3"/>
                <c:pt idx="0">
                  <c:v>23.8</c:v>
                </c:pt>
                <c:pt idx="1">
                  <c:v>24.8</c:v>
                </c:pt>
                <c:pt idx="2">
                  <c:v>51</c:v>
                </c:pt>
              </c:numCache>
            </c:numRef>
          </c:val>
          <c:extLst>
            <c:ext xmlns:c16="http://schemas.microsoft.com/office/drawing/2014/chart" uri="{C3380CC4-5D6E-409C-BE32-E72D297353CC}">
              <c16:uniqueId val="{00000001-9E2C-407E-ADA0-FD175C63A786}"/>
            </c:ext>
          </c:extLst>
        </c:ser>
        <c:ser>
          <c:idx val="2"/>
          <c:order val="2"/>
          <c:tx>
            <c:strRef>
              <c:f>Sheet1!$D$1</c:f>
              <c:strCache>
                <c:ptCount val="1"/>
                <c:pt idx="0">
                  <c:v>2021</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Sheet1!$D$2:$D$4</c:f>
              <c:numCache>
                <c:formatCode>###0.0</c:formatCode>
                <c:ptCount val="3"/>
                <c:pt idx="0">
                  <c:v>7.4352641773496817</c:v>
                </c:pt>
                <c:pt idx="1">
                  <c:v>18.111928081179222</c:v>
                </c:pt>
                <c:pt idx="2">
                  <c:v>73.554126425542293</c:v>
                </c:pt>
              </c:numCache>
            </c:numRef>
          </c:val>
          <c:extLst>
            <c:ext xmlns:c16="http://schemas.microsoft.com/office/drawing/2014/chart" uri="{C3380CC4-5D6E-409C-BE32-E72D297353CC}">
              <c16:uniqueId val="{00000002-9E2C-407E-ADA0-FD175C63A786}"/>
            </c:ext>
          </c:extLst>
        </c:ser>
        <c:dLbls>
          <c:dLblPos val="outEnd"/>
          <c:showLegendKey val="0"/>
          <c:showVal val="1"/>
          <c:showCatName val="0"/>
          <c:showSerName val="0"/>
          <c:showPercent val="0"/>
          <c:showBubbleSize val="0"/>
        </c:dLbls>
        <c:gapWidth val="219"/>
        <c:overlap val="-27"/>
        <c:axId val="1230319839"/>
        <c:axId val="1230321503"/>
      </c:barChart>
      <c:catAx>
        <c:axId val="123031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30321503"/>
        <c:crosses val="autoZero"/>
        <c:auto val="1"/>
        <c:lblAlgn val="ctr"/>
        <c:lblOffset val="100"/>
        <c:noMultiLvlLbl val="0"/>
      </c:catAx>
      <c:valAx>
        <c:axId val="1230321503"/>
        <c:scaling>
          <c:orientation val="minMax"/>
        </c:scaling>
        <c:delete val="1"/>
        <c:axPos val="l"/>
        <c:numFmt formatCode="General" sourceLinked="1"/>
        <c:majorTickMark val="none"/>
        <c:minorTickMark val="none"/>
        <c:tickLblPos val="nextTo"/>
        <c:crossAx val="1230319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702537182852"/>
          <c:y val="3.7414965986394558E-2"/>
          <c:w val="0.81562757780277462"/>
          <c:h val="0.94557823129251706"/>
        </c:manualLayout>
      </c:layout>
      <c:barChart>
        <c:barDir val="bar"/>
        <c:grouping val="clustered"/>
        <c:varyColors val="0"/>
        <c:ser>
          <c:idx val="0"/>
          <c:order val="0"/>
          <c:tx>
            <c:strRef>
              <c:f>Sheet1!$B$1</c:f>
              <c:strCache>
                <c:ptCount val="1"/>
                <c:pt idx="0">
                  <c:v>2021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1A21-4F58-8F5B-5C2BCD391A83}"/>
              </c:ext>
            </c:extLst>
          </c:dPt>
          <c:dPt>
            <c:idx val="1"/>
            <c:invertIfNegative val="0"/>
            <c:bubble3D val="0"/>
            <c:spPr>
              <a:solidFill>
                <a:srgbClr val="FFC000"/>
              </a:solidFill>
              <a:ln>
                <a:noFill/>
              </a:ln>
              <a:effectLst/>
            </c:spPr>
            <c:extLst>
              <c:ext xmlns:c16="http://schemas.microsoft.com/office/drawing/2014/chart" uri="{C3380CC4-5D6E-409C-BE32-E72D297353CC}">
                <c16:uniqueId val="{00000003-1A21-4F58-8F5B-5C2BCD391A83}"/>
              </c:ext>
            </c:extLst>
          </c:dPt>
          <c:dPt>
            <c:idx val="2"/>
            <c:invertIfNegative val="0"/>
            <c:bubble3D val="0"/>
            <c:spPr>
              <a:solidFill>
                <a:srgbClr val="6B4917"/>
              </a:solidFill>
              <a:ln>
                <a:noFill/>
              </a:ln>
              <a:effectLst/>
            </c:spPr>
            <c:extLst>
              <c:ext xmlns:c16="http://schemas.microsoft.com/office/drawing/2014/chart" uri="{C3380CC4-5D6E-409C-BE32-E72D297353CC}">
                <c16:uniqueId val="{00000005-1A21-4F58-8F5B-5C2BCD391A83}"/>
              </c:ext>
            </c:extLst>
          </c:dPt>
          <c:dPt>
            <c:idx val="3"/>
            <c:invertIfNegative val="0"/>
            <c:bubble3D val="0"/>
            <c:spPr>
              <a:solidFill>
                <a:srgbClr val="6B4917"/>
              </a:solidFill>
              <a:ln>
                <a:noFill/>
              </a:ln>
              <a:effectLst/>
            </c:spPr>
            <c:extLst>
              <c:ext xmlns:c16="http://schemas.microsoft.com/office/drawing/2014/chart" uri="{C3380CC4-5D6E-409C-BE32-E72D297353CC}">
                <c16:uniqueId val="{00000007-1A21-4F58-8F5B-5C2BCD391A83}"/>
              </c:ext>
            </c:extLst>
          </c:dPt>
          <c:dPt>
            <c:idx val="4"/>
            <c:invertIfNegative val="0"/>
            <c:bubble3D val="0"/>
            <c:spPr>
              <a:solidFill>
                <a:srgbClr val="6B4917"/>
              </a:solidFill>
              <a:ln>
                <a:noFill/>
              </a:ln>
              <a:effectLst/>
            </c:spPr>
            <c:extLst>
              <c:ext xmlns:c16="http://schemas.microsoft.com/office/drawing/2014/chart" uri="{C3380CC4-5D6E-409C-BE32-E72D297353CC}">
                <c16:uniqueId val="{00000009-1A21-4F58-8F5B-5C2BCD391A83}"/>
              </c:ext>
            </c:extLst>
          </c:dPt>
          <c:dPt>
            <c:idx val="5"/>
            <c:invertIfNegative val="0"/>
            <c:bubble3D val="0"/>
            <c:spPr>
              <a:solidFill>
                <a:srgbClr val="6B4917"/>
              </a:solidFill>
              <a:ln>
                <a:noFill/>
              </a:ln>
              <a:effectLst/>
            </c:spPr>
            <c:extLst>
              <c:ext xmlns:c16="http://schemas.microsoft.com/office/drawing/2014/chart" uri="{C3380CC4-5D6E-409C-BE32-E72D297353CC}">
                <c16:uniqueId val="{0000000B-1A21-4F58-8F5B-5C2BCD391A83}"/>
              </c:ext>
            </c:extLst>
          </c:dPt>
          <c:dPt>
            <c:idx val="6"/>
            <c:invertIfNegative val="0"/>
            <c:bubble3D val="0"/>
            <c:spPr>
              <a:solidFill>
                <a:srgbClr val="6B4917"/>
              </a:solidFill>
              <a:ln>
                <a:noFill/>
              </a:ln>
              <a:effectLst/>
            </c:spPr>
            <c:extLst>
              <c:ext xmlns:c16="http://schemas.microsoft.com/office/drawing/2014/chart" uri="{C3380CC4-5D6E-409C-BE32-E72D297353CC}">
                <c16:uniqueId val="{0000000D-1A21-4F58-8F5B-5C2BCD391A83}"/>
              </c:ext>
            </c:extLst>
          </c:dPt>
          <c:dPt>
            <c:idx val="7"/>
            <c:invertIfNegative val="0"/>
            <c:bubble3D val="0"/>
            <c:spPr>
              <a:solidFill>
                <a:srgbClr val="00B050"/>
              </a:solidFill>
              <a:ln>
                <a:noFill/>
              </a:ln>
              <a:effectLst/>
            </c:spPr>
            <c:extLst>
              <c:ext xmlns:c16="http://schemas.microsoft.com/office/drawing/2014/chart" uri="{C3380CC4-5D6E-409C-BE32-E72D297353CC}">
                <c16:uniqueId val="{0000000F-1A21-4F58-8F5B-5C2BCD391A83}"/>
              </c:ext>
            </c:extLst>
          </c:dPt>
          <c:dPt>
            <c:idx val="8"/>
            <c:invertIfNegative val="0"/>
            <c:bubble3D val="0"/>
            <c:spPr>
              <a:solidFill>
                <a:srgbClr val="C00000"/>
              </a:solidFill>
              <a:ln>
                <a:noFill/>
              </a:ln>
              <a:effectLst/>
            </c:spPr>
            <c:extLst>
              <c:ext xmlns:c16="http://schemas.microsoft.com/office/drawing/2014/chart" uri="{C3380CC4-5D6E-409C-BE32-E72D297353CC}">
                <c16:uniqueId val="{00000011-1A21-4F58-8F5B-5C2BCD391A83}"/>
              </c:ext>
            </c:extLst>
          </c:dPt>
          <c:dPt>
            <c:idx val="9"/>
            <c:invertIfNegative val="0"/>
            <c:bubble3D val="0"/>
            <c:spPr>
              <a:solidFill>
                <a:srgbClr val="00B0F0"/>
              </a:solidFill>
              <a:ln>
                <a:noFill/>
              </a:ln>
              <a:effectLst/>
            </c:spPr>
            <c:extLst>
              <c:ext xmlns:c16="http://schemas.microsoft.com/office/drawing/2014/chart" uri="{C3380CC4-5D6E-409C-BE32-E72D297353CC}">
                <c16:uniqueId val="{00000013-1A21-4F58-8F5B-5C2BCD391A83}"/>
              </c:ext>
            </c:extLst>
          </c:dPt>
          <c:dPt>
            <c:idx val="10"/>
            <c:invertIfNegative val="0"/>
            <c:bubble3D val="0"/>
            <c:spPr>
              <a:solidFill>
                <a:srgbClr val="00B0F0"/>
              </a:solidFill>
              <a:ln>
                <a:noFill/>
              </a:ln>
              <a:effectLst/>
            </c:spPr>
            <c:extLst>
              <c:ext xmlns:c16="http://schemas.microsoft.com/office/drawing/2014/chart" uri="{C3380CC4-5D6E-409C-BE32-E72D297353CC}">
                <c16:uniqueId val="{00000015-1A21-4F58-8F5B-5C2BCD391A83}"/>
              </c:ext>
            </c:extLst>
          </c:dPt>
          <c:dPt>
            <c:idx val="11"/>
            <c:invertIfNegative val="0"/>
            <c:bubble3D val="0"/>
            <c:spPr>
              <a:solidFill>
                <a:srgbClr val="00B0F0"/>
              </a:solidFill>
              <a:ln>
                <a:noFill/>
              </a:ln>
              <a:effectLst/>
            </c:spPr>
            <c:extLst>
              <c:ext xmlns:c16="http://schemas.microsoft.com/office/drawing/2014/chart" uri="{C3380CC4-5D6E-409C-BE32-E72D297353CC}">
                <c16:uniqueId val="{00000017-1A21-4F58-8F5B-5C2BCD391A83}"/>
              </c:ext>
            </c:extLst>
          </c:dPt>
          <c:dPt>
            <c:idx val="12"/>
            <c:invertIfNegative val="0"/>
            <c:bubble3D val="0"/>
            <c:spPr>
              <a:solidFill>
                <a:srgbClr val="00B0F0"/>
              </a:solidFill>
              <a:ln>
                <a:noFill/>
              </a:ln>
              <a:effectLst/>
            </c:spPr>
            <c:extLst>
              <c:ext xmlns:c16="http://schemas.microsoft.com/office/drawing/2014/chart" uri="{C3380CC4-5D6E-409C-BE32-E72D297353CC}">
                <c16:uniqueId val="{00000019-1A21-4F58-8F5B-5C2BCD391A83}"/>
              </c:ext>
            </c:extLst>
          </c:dPt>
          <c:dPt>
            <c:idx val="13"/>
            <c:invertIfNegative val="0"/>
            <c:bubble3D val="0"/>
            <c:spPr>
              <a:solidFill>
                <a:srgbClr val="00B0F0"/>
              </a:solidFill>
              <a:ln>
                <a:noFill/>
              </a:ln>
              <a:effectLst/>
            </c:spPr>
            <c:extLst>
              <c:ext xmlns:c16="http://schemas.microsoft.com/office/drawing/2014/chart" uri="{C3380CC4-5D6E-409C-BE32-E72D297353CC}">
                <c16:uniqueId val="{0000001B-1A21-4F58-8F5B-5C2BCD391A8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Male</c:v>
                </c:pt>
                <c:pt idx="1">
                  <c:v>Female</c:v>
                </c:pt>
                <c:pt idx="2">
                  <c:v>18-25yrs</c:v>
                </c:pt>
                <c:pt idx="3">
                  <c:v>26-35yrs</c:v>
                </c:pt>
                <c:pt idx="4">
                  <c:v>36-45yrs</c:v>
                </c:pt>
                <c:pt idx="5">
                  <c:v>46-55yrs</c:v>
                </c:pt>
                <c:pt idx="6">
                  <c:v>&gt;55yrs</c:v>
                </c:pt>
                <c:pt idx="7">
                  <c:v>Rural</c:v>
                </c:pt>
                <c:pt idx="8">
                  <c:v>Urban </c:v>
                </c:pt>
                <c:pt idx="9">
                  <c:v>Lowest</c:v>
                </c:pt>
                <c:pt idx="10">
                  <c:v>Second Lowest</c:v>
                </c:pt>
                <c:pt idx="11">
                  <c:v>Middle</c:v>
                </c:pt>
                <c:pt idx="12">
                  <c:v>Second Highest</c:v>
                </c:pt>
                <c:pt idx="13">
                  <c:v>Highest</c:v>
                </c:pt>
              </c:strCache>
            </c:strRef>
          </c:cat>
          <c:val>
            <c:numRef>
              <c:f>Sheet1!$B$2:$B$15</c:f>
              <c:numCache>
                <c:formatCode>General</c:formatCode>
                <c:ptCount val="14"/>
                <c:pt idx="0">
                  <c:v>10.8</c:v>
                </c:pt>
                <c:pt idx="1">
                  <c:v>12.4</c:v>
                </c:pt>
                <c:pt idx="2">
                  <c:v>22.5</c:v>
                </c:pt>
                <c:pt idx="3">
                  <c:v>5.2</c:v>
                </c:pt>
                <c:pt idx="4">
                  <c:v>5.3</c:v>
                </c:pt>
                <c:pt idx="5">
                  <c:v>6.5</c:v>
                </c:pt>
                <c:pt idx="6">
                  <c:v>14.9</c:v>
                </c:pt>
                <c:pt idx="7">
                  <c:v>14.7</c:v>
                </c:pt>
                <c:pt idx="8">
                  <c:v>6.2</c:v>
                </c:pt>
                <c:pt idx="9">
                  <c:v>25</c:v>
                </c:pt>
                <c:pt idx="10">
                  <c:v>16.2</c:v>
                </c:pt>
                <c:pt idx="11">
                  <c:v>10.8</c:v>
                </c:pt>
                <c:pt idx="12">
                  <c:v>7.8</c:v>
                </c:pt>
                <c:pt idx="13">
                  <c:v>3.6</c:v>
                </c:pt>
              </c:numCache>
            </c:numRef>
          </c:val>
          <c:extLst>
            <c:ext xmlns:c16="http://schemas.microsoft.com/office/drawing/2014/chart" uri="{C3380CC4-5D6E-409C-BE32-E72D297353CC}">
              <c16:uniqueId val="{0000001C-1A21-4F58-8F5B-5C2BCD391A83}"/>
            </c:ext>
          </c:extLst>
        </c:ser>
        <c:dLbls>
          <c:dLblPos val="outEnd"/>
          <c:showLegendKey val="0"/>
          <c:showVal val="1"/>
          <c:showCatName val="0"/>
          <c:showSerName val="0"/>
          <c:showPercent val="0"/>
          <c:showBubbleSize val="0"/>
        </c:dLbls>
        <c:gapWidth val="50"/>
        <c:axId val="982288735"/>
        <c:axId val="982299135"/>
      </c:barChart>
      <c:catAx>
        <c:axId val="982288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2299135"/>
        <c:crosses val="autoZero"/>
        <c:auto val="1"/>
        <c:lblAlgn val="ctr"/>
        <c:lblOffset val="100"/>
        <c:noMultiLvlLbl val="0"/>
      </c:catAx>
      <c:valAx>
        <c:axId val="982299135"/>
        <c:scaling>
          <c:orientation val="minMax"/>
        </c:scaling>
        <c:delete val="1"/>
        <c:axPos val="b"/>
        <c:numFmt formatCode="General" sourceLinked="1"/>
        <c:majorTickMark val="none"/>
        <c:minorTickMark val="none"/>
        <c:tickLblPos val="nextTo"/>
        <c:crossAx val="982288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118311729676251E-2"/>
          <c:y val="5.6508058562992125E-2"/>
          <c:w val="0.73565946747702182"/>
          <c:h val="0.88956225638604303"/>
        </c:manualLayout>
      </c:layout>
      <c:barChart>
        <c:barDir val="col"/>
        <c:grouping val="clustered"/>
        <c:varyColors val="0"/>
        <c:ser>
          <c:idx val="0"/>
          <c:order val="0"/>
          <c:tx>
            <c:strRef>
              <c:f>'3.33_Devices'!$A$3</c:f>
              <c:strCache>
                <c:ptCount val="1"/>
                <c:pt idx="0">
                  <c:v>Monthly bills</c:v>
                </c:pt>
              </c:strCache>
            </c:strRef>
          </c:tx>
          <c:spPr>
            <a:solidFill>
              <a:schemeClr val="accent1"/>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'3.33_Devices'!$B$3:$E$3</c:f>
              <c:numCache>
                <c:formatCode>0.0</c:formatCode>
                <c:ptCount val="4"/>
                <c:pt idx="0">
                  <c:v>2.5240096002283106</c:v>
                </c:pt>
                <c:pt idx="1">
                  <c:v>17.898752010797192</c:v>
                </c:pt>
                <c:pt idx="2">
                  <c:v>44.734083528194517</c:v>
                </c:pt>
                <c:pt idx="3">
                  <c:v>7.5857724419298842</c:v>
                </c:pt>
              </c:numCache>
            </c:numRef>
          </c:val>
          <c:extLst>
            <c:ext xmlns:c16="http://schemas.microsoft.com/office/drawing/2014/chart" uri="{C3380CC4-5D6E-409C-BE32-E72D297353CC}">
              <c16:uniqueId val="{00000001-127E-49DF-B229-5BA06C4F4476}"/>
            </c:ext>
          </c:extLst>
        </c:ser>
        <c:ser>
          <c:idx val="1"/>
          <c:order val="1"/>
          <c:tx>
            <c:strRef>
              <c:f>'3.33_Devices'!$A$4</c:f>
              <c:strCache>
                <c:ptCount val="1"/>
                <c:pt idx="0">
                  <c:v>School fees</c:v>
                </c:pt>
              </c:strCache>
            </c:strRef>
          </c:tx>
          <c:spPr>
            <a:solidFill>
              <a:schemeClr val="accent2">
                <a:lumMod val="75000"/>
              </a:schemeClr>
            </a:solidFill>
            <a:ln>
              <a:noFill/>
            </a:ln>
            <a:effectLst/>
          </c:spPr>
          <c:invertIfNegative val="0"/>
          <c:dLbls>
            <c:dLbl>
              <c:idx val="2"/>
              <c:layout>
                <c:manualLayout>
                  <c:x val="8.5653119366895306E-3"/>
                  <c:y val="-6.32411067193675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'3.33_Devices'!$B$4:$E$4</c:f>
              <c:numCache>
                <c:formatCode>0.0</c:formatCode>
                <c:ptCount val="4"/>
                <c:pt idx="0">
                  <c:v>16.60247364364243</c:v>
                </c:pt>
                <c:pt idx="1">
                  <c:v>3.8293027718595409</c:v>
                </c:pt>
                <c:pt idx="2">
                  <c:v>42.170339980342703</c:v>
                </c:pt>
                <c:pt idx="3">
                  <c:v>0.86208479768132995</c:v>
                </c:pt>
              </c:numCache>
            </c:numRef>
          </c:val>
          <c:extLst>
            <c:ext xmlns:c16="http://schemas.microsoft.com/office/drawing/2014/chart" uri="{C3380CC4-5D6E-409C-BE32-E72D297353CC}">
              <c16:uniqueId val="{00000003-127E-49DF-B229-5BA06C4F4476}"/>
            </c:ext>
          </c:extLst>
        </c:ser>
        <c:ser>
          <c:idx val="2"/>
          <c:order val="2"/>
          <c:tx>
            <c:strRef>
              <c:f>'3.33_Devices'!$A$5</c:f>
              <c:strCache>
                <c:ptCount val="1"/>
                <c:pt idx="0">
                  <c:v>Govt bills</c:v>
                </c:pt>
              </c:strCache>
            </c:strRef>
          </c:tx>
          <c:spPr>
            <a:solidFill>
              <a:srgbClr val="00B050"/>
            </a:solidFill>
            <a:ln>
              <a:noFill/>
            </a:ln>
            <a:effectLst/>
          </c:spPr>
          <c:invertIfNegative val="0"/>
          <c:dLbls>
            <c:dLbl>
              <c:idx val="2"/>
              <c:layout>
                <c:manualLayout>
                  <c:x val="1.28479679050342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'3.33_Devices'!$B$5:$E$5</c:f>
              <c:numCache>
                <c:formatCode>0.0</c:formatCode>
                <c:ptCount val="4"/>
                <c:pt idx="0">
                  <c:v>4.8462502036189079</c:v>
                </c:pt>
                <c:pt idx="1">
                  <c:v>1.0702471307990977</c:v>
                </c:pt>
                <c:pt idx="2">
                  <c:v>10.836408286556299</c:v>
                </c:pt>
                <c:pt idx="3">
                  <c:v>0.41392705854546935</c:v>
                </c:pt>
              </c:numCache>
            </c:numRef>
          </c:val>
          <c:extLst>
            <c:ext xmlns:c16="http://schemas.microsoft.com/office/drawing/2014/chart" uri="{C3380CC4-5D6E-409C-BE32-E72D297353CC}">
              <c16:uniqueId val="{00000005-127E-49DF-B229-5BA06C4F4476}"/>
            </c:ext>
          </c:extLst>
        </c:ser>
        <c:ser>
          <c:idx val="3"/>
          <c:order val="3"/>
          <c:tx>
            <c:strRef>
              <c:f>'3.33_Devices'!$A$6</c:f>
              <c:strCache>
                <c:ptCount val="1"/>
                <c:pt idx="0">
                  <c:v>Pension </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07-127E-49DF-B229-5BA06C4F4476}"/>
                </c:ext>
              </c:extLst>
            </c:dLbl>
            <c:dLbl>
              <c:idx val="2"/>
              <c:layout>
                <c:manualLayout>
                  <c:x val="-4.2826559683448442E-3"/>
                  <c:y val="-0.138339920948616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09-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'3.33_Devices'!$B$6:$E$6</c:f>
              <c:numCache>
                <c:formatCode>0.0</c:formatCode>
                <c:ptCount val="4"/>
                <c:pt idx="0">
                  <c:v>3.7974854177752091</c:v>
                </c:pt>
                <c:pt idx="1">
                  <c:v>1.2217836887248756</c:v>
                </c:pt>
                <c:pt idx="2">
                  <c:v>1.7487909925321161</c:v>
                </c:pt>
                <c:pt idx="3">
                  <c:v>0.12502874566152167</c:v>
                </c:pt>
              </c:numCache>
            </c:numRef>
          </c:val>
          <c:extLst>
            <c:ext xmlns:c16="http://schemas.microsoft.com/office/drawing/2014/chart" uri="{C3380CC4-5D6E-409C-BE32-E72D297353CC}">
              <c16:uniqueId val="{0000000A-127E-49DF-B229-5BA06C4F4476}"/>
            </c:ext>
          </c:extLst>
        </c:ser>
        <c:ser>
          <c:idx val="4"/>
          <c:order val="4"/>
          <c:tx>
            <c:strRef>
              <c:f>'3.33_Devices'!$A$7</c:f>
              <c:strCache>
                <c:ptCount val="1"/>
                <c:pt idx="0">
                  <c:v>Daily Expenses</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0C-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0D-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'3.33_Devices'!$B$7:$E$7</c:f>
              <c:numCache>
                <c:formatCode>0.0</c:formatCode>
                <c:ptCount val="4"/>
                <c:pt idx="0">
                  <c:v>8.7955276228948179E-2</c:v>
                </c:pt>
                <c:pt idx="1">
                  <c:v>6.6220781084353009</c:v>
                </c:pt>
                <c:pt idx="2">
                  <c:v>89.431271319314362</c:v>
                </c:pt>
                <c:pt idx="3">
                  <c:v>1.4199185061138753</c:v>
                </c:pt>
              </c:numCache>
            </c:numRef>
          </c:val>
          <c:extLst>
            <c:ext xmlns:c16="http://schemas.microsoft.com/office/drawing/2014/chart" uri="{C3380CC4-5D6E-409C-BE32-E72D297353CC}">
              <c16:uniqueId val="{0000000E-127E-49DF-B229-5BA06C4F4476}"/>
            </c:ext>
          </c:extLst>
        </c:ser>
        <c:ser>
          <c:idx val="5"/>
          <c:order val="5"/>
          <c:tx>
            <c:strRef>
              <c:f>'3.33_Devices'!$A$8</c:f>
              <c:strCache>
                <c:ptCount val="1"/>
                <c:pt idx="0">
                  <c:v>Sent money within</c:v>
                </c:pt>
              </c:strCache>
            </c:strRef>
          </c:tx>
          <c:spPr>
            <a:solidFill>
              <a:srgbClr val="00206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0-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1-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'3.33_Devices'!$B$8:$E$8</c:f>
              <c:numCache>
                <c:formatCode>0.0</c:formatCode>
                <c:ptCount val="4"/>
                <c:pt idx="0">
                  <c:v>1.3018379306792451</c:v>
                </c:pt>
                <c:pt idx="1">
                  <c:v>43.579622001352071</c:v>
                </c:pt>
                <c:pt idx="2">
                  <c:v>38.010522243497057</c:v>
                </c:pt>
                <c:pt idx="3">
                  <c:v>1.7265987286125386</c:v>
                </c:pt>
              </c:numCache>
            </c:numRef>
          </c:val>
          <c:extLst>
            <c:ext xmlns:c16="http://schemas.microsoft.com/office/drawing/2014/chart" uri="{C3380CC4-5D6E-409C-BE32-E72D297353CC}">
              <c16:uniqueId val="{00000012-127E-49DF-B229-5BA06C4F4476}"/>
            </c:ext>
          </c:extLst>
        </c:ser>
        <c:ser>
          <c:idx val="6"/>
          <c:order val="6"/>
          <c:tx>
            <c:strRef>
              <c:f>'3.33_Devices'!$A$9</c:f>
              <c:strCache>
                <c:ptCount val="1"/>
                <c:pt idx="0">
                  <c:v>Sent money outside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4-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5-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'3.33_Devices'!$B$9:$E$9</c:f>
              <c:numCache>
                <c:formatCode>0.0</c:formatCode>
                <c:ptCount val="4"/>
                <c:pt idx="0">
                  <c:v>0.11002721064023924</c:v>
                </c:pt>
                <c:pt idx="1">
                  <c:v>0.63037593029367411</c:v>
                </c:pt>
                <c:pt idx="2">
                  <c:v>0.25374258314530845</c:v>
                </c:pt>
                <c:pt idx="3">
                  <c:v>3.4478697185118215E-2</c:v>
                </c:pt>
              </c:numCache>
            </c:numRef>
          </c:val>
          <c:extLst>
            <c:ext xmlns:c16="http://schemas.microsoft.com/office/drawing/2014/chart" uri="{C3380CC4-5D6E-409C-BE32-E72D297353CC}">
              <c16:uniqueId val="{00000016-127E-49DF-B229-5BA06C4F4476}"/>
            </c:ext>
          </c:extLst>
        </c:ser>
        <c:ser>
          <c:idx val="7"/>
          <c:order val="7"/>
          <c:tx>
            <c:strRef>
              <c:f>'3.33_Devices'!$A$10</c:f>
              <c:strCache>
                <c:ptCount val="1"/>
                <c:pt idx="0">
                  <c:v>Received money within</c:v>
                </c:pt>
              </c:strCache>
            </c:strRef>
          </c:tx>
          <c:spPr>
            <a:solidFill>
              <a:schemeClr val="accent6">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7-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8-127E-49DF-B229-5BA06C4F4476}"/>
                </c:ext>
              </c:extLst>
            </c:dLbl>
            <c:dLbl>
              <c:idx val="2"/>
              <c:layout>
                <c:manualLayout>
                  <c:x val="3.013993882055763E-2"/>
                  <c:y val="-0.104854368932038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A-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'3.33_Devices'!$B$10:$E$10</c:f>
              <c:numCache>
                <c:formatCode>0.0</c:formatCode>
                <c:ptCount val="4"/>
                <c:pt idx="0">
                  <c:v>2.7941818326728352</c:v>
                </c:pt>
                <c:pt idx="1">
                  <c:v>43.867239765474658</c:v>
                </c:pt>
                <c:pt idx="2">
                  <c:v>39.451611129712205</c:v>
                </c:pt>
                <c:pt idx="3">
                  <c:v>0.76857849857620952</c:v>
                </c:pt>
              </c:numCache>
            </c:numRef>
          </c:val>
          <c:extLst>
            <c:ext xmlns:c16="http://schemas.microsoft.com/office/drawing/2014/chart" uri="{C3380CC4-5D6E-409C-BE32-E72D297353CC}">
              <c16:uniqueId val="{0000001B-127E-49DF-B229-5BA06C4F4476}"/>
            </c:ext>
          </c:extLst>
        </c:ser>
        <c:ser>
          <c:idx val="8"/>
          <c:order val="8"/>
          <c:tx>
            <c:strRef>
              <c:f>'3.33_Devices'!$A$11</c:f>
              <c:strCache>
                <c:ptCount val="1"/>
                <c:pt idx="0">
                  <c:v>Received money from outside</c:v>
                </c:pt>
              </c:strCache>
            </c:strRef>
          </c:tx>
          <c:spPr>
            <a:solidFill>
              <a:schemeClr val="accent3">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127E-49DF-B229-5BA06C4F4476}"/>
                </c:ext>
              </c:extLst>
            </c:dLbl>
            <c:dLbl>
              <c:idx val="1"/>
              <c:delete val="1"/>
              <c:extLst>
                <c:ext xmlns:c15="http://schemas.microsoft.com/office/drawing/2012/chart" uri="{CE6537A1-D6FC-4f65-9D91-7224C49458BB}"/>
                <c:ext xmlns:c16="http://schemas.microsoft.com/office/drawing/2014/chart" uri="{C3380CC4-5D6E-409C-BE32-E72D297353CC}">
                  <c16:uniqueId val="{0000001D-127E-49DF-B229-5BA06C4F4476}"/>
                </c:ext>
              </c:extLst>
            </c:dLbl>
            <c:dLbl>
              <c:idx val="2"/>
              <c:layout>
                <c:manualLayout>
                  <c:x val="4.2826559683447653E-3"/>
                  <c:y val="-0.1343873517786561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27E-49DF-B229-5BA06C4F4476}"/>
                </c:ext>
              </c:extLst>
            </c:dLbl>
            <c:dLbl>
              <c:idx val="3"/>
              <c:delete val="1"/>
              <c:extLst>
                <c:ext xmlns:c15="http://schemas.microsoft.com/office/drawing/2012/chart" uri="{CE6537A1-D6FC-4f65-9D91-7224C49458BB}"/>
                <c:ext xmlns:c16="http://schemas.microsoft.com/office/drawing/2014/chart" uri="{C3380CC4-5D6E-409C-BE32-E72D297353CC}">
                  <c16:uniqueId val="{0000001F-127E-49DF-B229-5BA06C4F44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'3.33_Devices'!$B$2:$E$2</c:f>
              <c:strCache>
                <c:ptCount val="4"/>
                <c:pt idx="0">
                  <c:v>Bank Transfer</c:v>
                </c:pt>
                <c:pt idx="1">
                  <c:v>Mobile money </c:v>
                </c:pt>
                <c:pt idx="2">
                  <c:v>cash</c:v>
                </c:pt>
                <c:pt idx="3">
                  <c:v>Pay bill/Till No.</c:v>
                </c:pt>
              </c:strCache>
            </c:strRef>
          </c:cat>
          <c:val>
            <c:numRef>
              <c:f>'3.33_Devices'!$B$11:$E$11</c:f>
              <c:numCache>
                <c:formatCode>0.0</c:formatCode>
                <c:ptCount val="4"/>
                <c:pt idx="0">
                  <c:v>0.27245134788970821</c:v>
                </c:pt>
                <c:pt idx="1">
                  <c:v>1.8362892003932167</c:v>
                </c:pt>
                <c:pt idx="2">
                  <c:v>0.34615057023380158</c:v>
                </c:pt>
                <c:pt idx="3">
                  <c:v>0.1187180619570488</c:v>
                </c:pt>
              </c:numCache>
            </c:numRef>
          </c:val>
          <c:extLst>
            <c:ext xmlns:c16="http://schemas.microsoft.com/office/drawing/2014/chart" uri="{C3380CC4-5D6E-409C-BE32-E72D297353CC}">
              <c16:uniqueId val="{00000020-127E-49DF-B229-5BA06C4F4476}"/>
            </c:ext>
          </c:extLst>
        </c:ser>
        <c:ser>
          <c:idx val="9"/>
          <c:order val="9"/>
          <c:tx>
            <c:strRef>
              <c:f>'3.33_Devices'!$A$12</c:f>
              <c:strCache>
                <c:ptCount val="1"/>
                <c:pt idx="0">
                  <c:v>Paid for Assets</c:v>
                </c:pt>
              </c:strCache>
            </c:strRef>
          </c:tx>
          <c:spPr>
            <a:solidFill>
              <a:schemeClr val="accent4">
                <a:lumMod val="60000"/>
              </a:schemeClr>
            </a:solidFill>
            <a:ln>
              <a:noFill/>
            </a:ln>
            <a:effectLst/>
          </c:spPr>
          <c:invertIfNegative val="0"/>
          <c:dLbls>
            <c:delete val="1"/>
          </c:dLbls>
          <c:cat>
            <c:strRef>
              <c:f>'3.33_Devices'!$B$2:$E$2</c:f>
              <c:strCache>
                <c:ptCount val="4"/>
                <c:pt idx="0">
                  <c:v>Bank Transfer</c:v>
                </c:pt>
                <c:pt idx="1">
                  <c:v>Mobile money </c:v>
                </c:pt>
                <c:pt idx="2">
                  <c:v>cash</c:v>
                </c:pt>
                <c:pt idx="3">
                  <c:v>Pay bill/Till No.</c:v>
                </c:pt>
              </c:strCache>
            </c:strRef>
          </c:cat>
          <c:val>
            <c:numRef>
              <c:f>'3.33_Devices'!$B$12:$E$12</c:f>
              <c:numCache>
                <c:formatCode>0.0</c:formatCode>
                <c:ptCount val="4"/>
                <c:pt idx="0">
                  <c:v>1.2611936815459797</c:v>
                </c:pt>
                <c:pt idx="1">
                  <c:v>1.2833582011136899</c:v>
                </c:pt>
                <c:pt idx="2">
                  <c:v>10.026488162830315</c:v>
                </c:pt>
                <c:pt idx="3">
                  <c:v>0.1828923770569415</c:v>
                </c:pt>
              </c:numCache>
            </c:numRef>
          </c:val>
          <c:extLst>
            <c:ext xmlns:c16="http://schemas.microsoft.com/office/drawing/2014/chart" uri="{C3380CC4-5D6E-409C-BE32-E72D297353CC}">
              <c16:uniqueId val="{00000021-127E-49DF-B229-5BA06C4F4476}"/>
            </c:ext>
          </c:extLst>
        </c:ser>
        <c:dLbls>
          <c:dLblPos val="outEnd"/>
          <c:showLegendKey val="0"/>
          <c:showVal val="1"/>
          <c:showCatName val="0"/>
          <c:showSerName val="0"/>
          <c:showPercent val="0"/>
          <c:showBubbleSize val="0"/>
        </c:dLbls>
        <c:gapWidth val="182"/>
        <c:axId val="567675512"/>
        <c:axId val="567673592"/>
      </c:barChart>
      <c:catAx>
        <c:axId val="5676755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7673592"/>
        <c:crosses val="autoZero"/>
        <c:auto val="1"/>
        <c:lblAlgn val="ctr"/>
        <c:lblOffset val="100"/>
        <c:noMultiLvlLbl val="0"/>
      </c:catAx>
      <c:valAx>
        <c:axId val="567673592"/>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7675512"/>
        <c:crosses val="autoZero"/>
        <c:crossBetween val="between"/>
      </c:valAx>
      <c:spPr>
        <a:noFill/>
        <a:ln>
          <a:noFill/>
        </a:ln>
        <a:effectLst/>
      </c:spPr>
    </c:plotArea>
    <c:legend>
      <c:legendPos val="r"/>
      <c:layout>
        <c:manualLayout>
          <c:xMode val="edge"/>
          <c:yMode val="edge"/>
          <c:x val="0.75335017295442175"/>
          <c:y val="4.2499455354641932E-2"/>
          <c:w val="0.24487425273901431"/>
          <c:h val="0.863617690081230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34716814522346E-2"/>
          <c:y val="5.0298279852974297E-2"/>
          <c:w val="0.90982162567668146"/>
          <c:h val="0.60816393021262649"/>
        </c:manualLayout>
      </c:layout>
      <c:barChart>
        <c:barDir val="col"/>
        <c:grouping val="clustered"/>
        <c:varyColors val="0"/>
        <c:ser>
          <c:idx val="0"/>
          <c:order val="0"/>
          <c:tx>
            <c:strRef>
              <c:f>Sheet1!$B$1</c:f>
              <c:strCache>
                <c:ptCount val="1"/>
                <c:pt idx="0">
                  <c:v>2019</c:v>
                </c:pt>
              </c:strCache>
            </c:strRef>
          </c:tx>
          <c:spPr>
            <a:solidFill>
              <a:srgbClr val="0027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Education</c:v>
                </c:pt>
                <c:pt idx="1">
                  <c:v>Putting food on the table</c:v>
                </c:pt>
                <c:pt idx="2">
                  <c:v>Improving livelihood source/ developing your career</c:v>
                </c:pt>
                <c:pt idx="3">
                  <c:v>Health </c:v>
                </c:pt>
                <c:pt idx="4">
                  <c:v>Getting a job</c:v>
                </c:pt>
              </c:strCache>
            </c:strRef>
          </c:cat>
          <c:val>
            <c:numRef>
              <c:f>Sheet1!$B$2:$B$8</c:f>
              <c:numCache>
                <c:formatCode>General</c:formatCode>
                <c:ptCount val="5"/>
                <c:pt idx="0">
                  <c:v>35.5</c:v>
                </c:pt>
                <c:pt idx="1">
                  <c:v>28.5</c:v>
                </c:pt>
                <c:pt idx="2">
                  <c:v>16.100000000000001</c:v>
                </c:pt>
                <c:pt idx="3">
                  <c:v>13.2</c:v>
                </c:pt>
              </c:numCache>
            </c:numRef>
          </c:val>
          <c:extLst>
            <c:ext xmlns:c16="http://schemas.microsoft.com/office/drawing/2014/chart" uri="{C3380CC4-5D6E-409C-BE32-E72D297353CC}">
              <c16:uniqueId val="{00000000-21F6-4440-ACE8-F090EF1F84D5}"/>
            </c:ext>
          </c:extLst>
        </c:ser>
        <c:ser>
          <c:idx val="1"/>
          <c:order val="1"/>
          <c:tx>
            <c:strRef>
              <c:f>Sheet1!$C$1</c:f>
              <c:strCache>
                <c:ptCount val="1"/>
                <c:pt idx="0">
                  <c:v>2021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5"/>
                <c:pt idx="0">
                  <c:v>Education</c:v>
                </c:pt>
                <c:pt idx="1">
                  <c:v>Putting food on the table</c:v>
                </c:pt>
                <c:pt idx="2">
                  <c:v>Improving livelihood source/ developing your career</c:v>
                </c:pt>
                <c:pt idx="3">
                  <c:v>Health </c:v>
                </c:pt>
                <c:pt idx="4">
                  <c:v>Getting a job</c:v>
                </c:pt>
              </c:strCache>
            </c:strRef>
          </c:cat>
          <c:val>
            <c:numRef>
              <c:f>Sheet1!$C$2:$C$8</c:f>
              <c:numCache>
                <c:formatCode>General</c:formatCode>
                <c:ptCount val="5"/>
                <c:pt idx="0">
                  <c:v>30.2</c:v>
                </c:pt>
                <c:pt idx="1">
                  <c:v>31.8</c:v>
                </c:pt>
                <c:pt idx="2">
                  <c:v>15</c:v>
                </c:pt>
                <c:pt idx="3">
                  <c:v>8.9</c:v>
                </c:pt>
                <c:pt idx="4">
                  <c:v>9.3000000000000007</c:v>
                </c:pt>
              </c:numCache>
            </c:numRef>
          </c:val>
          <c:extLst>
            <c:ext xmlns:c16="http://schemas.microsoft.com/office/drawing/2014/chart" uri="{C3380CC4-5D6E-409C-BE32-E72D297353CC}">
              <c16:uniqueId val="{00000001-21F6-4440-ACE8-F090EF1F84D5}"/>
            </c:ext>
          </c:extLst>
        </c:ser>
        <c:dLbls>
          <c:dLblPos val="outEnd"/>
          <c:showLegendKey val="0"/>
          <c:showVal val="1"/>
          <c:showCatName val="0"/>
          <c:showSerName val="0"/>
          <c:showPercent val="0"/>
          <c:showBubbleSize val="0"/>
        </c:dLbls>
        <c:gapWidth val="219"/>
        <c:overlap val="-27"/>
        <c:axId val="2135073056"/>
        <c:axId val="2135073472"/>
      </c:barChart>
      <c:catAx>
        <c:axId val="21350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l"/>
        <c:numFmt formatCode="General" sourceLinked="1"/>
        <c:majorTickMark val="none"/>
        <c:minorTickMark val="none"/>
        <c:tickLblPos val="nextTo"/>
        <c:crossAx val="2135073056"/>
        <c:crosses val="autoZero"/>
        <c:crossBetween val="between"/>
      </c:valAx>
      <c:spPr>
        <a:noFill/>
        <a:ln>
          <a:noFill/>
        </a:ln>
        <a:effectLst/>
      </c:spPr>
    </c:plotArea>
    <c:legend>
      <c:legendPos val="b"/>
      <c:layout>
        <c:manualLayout>
          <c:xMode val="edge"/>
          <c:yMode val="edge"/>
          <c:x val="0.6110280284367412"/>
          <c:y val="0.11295730245789827"/>
          <c:w val="0.38580956604470257"/>
          <c:h val="7.282364697280409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95000"/>
                  <a:lumOff val="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263474510758E-2"/>
          <c:y val="4.7833374136080298E-2"/>
          <c:w val="0.9314747305097848"/>
          <c:h val="0.57262917493421628"/>
        </c:manualLayout>
      </c:layout>
      <c:barChart>
        <c:barDir val="col"/>
        <c:grouping val="clustered"/>
        <c:varyColors val="0"/>
        <c:ser>
          <c:idx val="0"/>
          <c:order val="0"/>
          <c:tx>
            <c:strRef>
              <c:f>Sheet1!$B$1</c:f>
              <c:strCache>
                <c:ptCount val="1"/>
                <c:pt idx="0">
                  <c:v>2013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Sheet1!$B$2:$B$4</c:f>
              <c:numCache>
                <c:formatCode>General</c:formatCode>
                <c:ptCount val="3"/>
                <c:pt idx="0">
                  <c:v>8.4</c:v>
                </c:pt>
                <c:pt idx="1">
                  <c:v>50.7</c:v>
                </c:pt>
                <c:pt idx="2">
                  <c:v>40.9</c:v>
                </c:pt>
              </c:numCache>
            </c:numRef>
          </c:val>
          <c:extLst>
            <c:ext xmlns:c16="http://schemas.microsoft.com/office/drawing/2014/chart" uri="{C3380CC4-5D6E-409C-BE32-E72D297353CC}">
              <c16:uniqueId val="{00000000-4C8D-46A4-A510-635AF23F9FE0}"/>
            </c:ext>
          </c:extLst>
        </c:ser>
        <c:ser>
          <c:idx val="1"/>
          <c:order val="1"/>
          <c:tx>
            <c:strRef>
              <c:f>Sheet1!$C$1</c:f>
              <c:strCache>
                <c:ptCount val="1"/>
                <c:pt idx="0">
                  <c:v>2016</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Sheet1!$C$2:$C$4</c:f>
              <c:numCache>
                <c:formatCode>General</c:formatCode>
                <c:ptCount val="3"/>
                <c:pt idx="0">
                  <c:v>6.1</c:v>
                </c:pt>
                <c:pt idx="1">
                  <c:v>35.799999999999997</c:v>
                </c:pt>
                <c:pt idx="2">
                  <c:v>58.1</c:v>
                </c:pt>
              </c:numCache>
            </c:numRef>
          </c:val>
          <c:extLst>
            <c:ext xmlns:c16="http://schemas.microsoft.com/office/drawing/2014/chart" uri="{C3380CC4-5D6E-409C-BE32-E72D297353CC}">
              <c16:uniqueId val="{00000001-4C8D-46A4-A510-635AF23F9FE0}"/>
            </c:ext>
          </c:extLst>
        </c:ser>
        <c:ser>
          <c:idx val="2"/>
          <c:order val="2"/>
          <c:tx>
            <c:strRef>
              <c:f>Sheet1!$D$1</c:f>
              <c:strCache>
                <c:ptCount val="1"/>
                <c:pt idx="0">
                  <c:v>2019</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Sheet1!$D$2:$D$4</c:f>
              <c:numCache>
                <c:formatCode>General</c:formatCode>
                <c:ptCount val="3"/>
                <c:pt idx="0">
                  <c:v>8</c:v>
                </c:pt>
                <c:pt idx="1">
                  <c:v>26</c:v>
                </c:pt>
                <c:pt idx="2">
                  <c:v>67</c:v>
                </c:pt>
              </c:numCache>
            </c:numRef>
          </c:val>
          <c:extLst>
            <c:ext xmlns:c16="http://schemas.microsoft.com/office/drawing/2014/chart" uri="{C3380CC4-5D6E-409C-BE32-E72D297353CC}">
              <c16:uniqueId val="{00000002-4C8D-46A4-A510-635AF23F9FE0}"/>
            </c:ext>
          </c:extLst>
        </c:ser>
        <c:ser>
          <c:idx val="3"/>
          <c:order val="3"/>
          <c:tx>
            <c:strRef>
              <c:f>Sheet1!$E$1</c:f>
              <c:strCache>
                <c:ptCount val="1"/>
                <c:pt idx="0">
                  <c:v>2021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 vulnerable (often go without food)</c:v>
                </c:pt>
                <c:pt idx="1">
                  <c:v>Vulnerable (sometimes goes without food)</c:v>
                </c:pt>
                <c:pt idx="2">
                  <c:v>Least vulnerable never goes withouth food)</c:v>
                </c:pt>
              </c:strCache>
            </c:strRef>
          </c:cat>
          <c:val>
            <c:numRef>
              <c:f>Sheet1!$E$2:$E$4</c:f>
              <c:numCache>
                <c:formatCode>General</c:formatCode>
                <c:ptCount val="3"/>
                <c:pt idx="0">
                  <c:v>12.3</c:v>
                </c:pt>
                <c:pt idx="1">
                  <c:v>41.2</c:v>
                </c:pt>
                <c:pt idx="2">
                  <c:v>46.5</c:v>
                </c:pt>
              </c:numCache>
            </c:numRef>
          </c:val>
          <c:extLst>
            <c:ext xmlns:c16="http://schemas.microsoft.com/office/drawing/2014/chart" uri="{C3380CC4-5D6E-409C-BE32-E72D297353CC}">
              <c16:uniqueId val="{00000003-4C8D-46A4-A510-635AF23F9FE0}"/>
            </c:ext>
          </c:extLst>
        </c:ser>
        <c:dLbls>
          <c:dLblPos val="outEnd"/>
          <c:showLegendKey val="0"/>
          <c:showVal val="1"/>
          <c:showCatName val="0"/>
          <c:showSerName val="0"/>
          <c:showPercent val="0"/>
          <c:showBubbleSize val="0"/>
        </c:dLbls>
        <c:gapWidth val="219"/>
        <c:overlap val="-27"/>
        <c:axId val="2135073056"/>
        <c:axId val="2135073472"/>
      </c:barChart>
      <c:catAx>
        <c:axId val="2135073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l"/>
        <c:numFmt formatCode="General" sourceLinked="1"/>
        <c:majorTickMark val="out"/>
        <c:minorTickMark val="none"/>
        <c:tickLblPos val="nextTo"/>
        <c:crossAx val="21350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Financial</a:t>
            </a:r>
            <a:r>
              <a:rPr lang="en-GB" b="1" baseline="0" dirty="0"/>
              <a:t> needs Goals</a:t>
            </a:r>
            <a:endParaRPr lang="en-GB" b="1" dirty="0"/>
          </a:p>
        </c:rich>
      </c:tx>
      <c:layout>
        <c:manualLayout>
          <c:xMode val="edge"/>
          <c:yMode val="edge"/>
          <c:x val="0.2473907915067633"/>
          <c:y val="3.25018859908909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107644861613808E-2"/>
          <c:y val="0.13934682088613273"/>
          <c:w val="0.91231289106291313"/>
          <c:h val="0.63896887546592285"/>
        </c:manualLayout>
      </c:layout>
      <c:barChart>
        <c:barDir val="col"/>
        <c:grouping val="clustered"/>
        <c:varyColors val="0"/>
        <c:ser>
          <c:idx val="0"/>
          <c:order val="0"/>
          <c:tx>
            <c:strRef>
              <c:f>Sheet1!$B$1</c:f>
              <c:strCache>
                <c:ptCount val="1"/>
                <c:pt idx="0">
                  <c:v>2019</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Meeting every day to day needs </c:v>
                </c:pt>
                <c:pt idx="1">
                  <c:v>Experienced shocks </c:v>
                </c:pt>
                <c:pt idx="2">
                  <c:v>Meeting future goals</c:v>
                </c:pt>
              </c:strCache>
            </c:strRef>
          </c:cat>
          <c:val>
            <c:numRef>
              <c:f>Sheet1!$B$2:$B$4</c:f>
              <c:numCache>
                <c:formatCode>General</c:formatCode>
                <c:ptCount val="3"/>
                <c:pt idx="0">
                  <c:v>62.1</c:v>
                </c:pt>
                <c:pt idx="1">
                  <c:v>36.200000000000003</c:v>
                </c:pt>
                <c:pt idx="2">
                  <c:v>59.2</c:v>
                </c:pt>
              </c:numCache>
            </c:numRef>
          </c:val>
          <c:extLst>
            <c:ext xmlns:c16="http://schemas.microsoft.com/office/drawing/2014/chart" uri="{C3380CC4-5D6E-409C-BE32-E72D297353CC}">
              <c16:uniqueId val="{00000000-87E4-47F6-9E01-71B013642B69}"/>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Meeting every day to day needs </c:v>
                </c:pt>
                <c:pt idx="1">
                  <c:v>Experienced shocks </c:v>
                </c:pt>
                <c:pt idx="2">
                  <c:v>Meeting future goals</c:v>
                </c:pt>
              </c:strCache>
            </c:strRef>
          </c:cat>
          <c:val>
            <c:numRef>
              <c:f>Sheet1!$C$2:$C$4</c:f>
              <c:numCache>
                <c:formatCode>General</c:formatCode>
                <c:ptCount val="3"/>
                <c:pt idx="0">
                  <c:v>62.5</c:v>
                </c:pt>
                <c:pt idx="1">
                  <c:v>67.099999999999994</c:v>
                </c:pt>
                <c:pt idx="2">
                  <c:v>59.9</c:v>
                </c:pt>
              </c:numCache>
            </c:numRef>
          </c:val>
          <c:extLst>
            <c:ext xmlns:c16="http://schemas.microsoft.com/office/drawing/2014/chart" uri="{C3380CC4-5D6E-409C-BE32-E72D297353CC}">
              <c16:uniqueId val="{00000001-87E4-47F6-9E01-71B013642B69}"/>
            </c:ext>
          </c:extLst>
        </c:ser>
        <c:dLbls>
          <c:dLblPos val="outEnd"/>
          <c:showLegendKey val="0"/>
          <c:showVal val="1"/>
          <c:showCatName val="0"/>
          <c:showSerName val="0"/>
          <c:showPercent val="0"/>
          <c:showBubbleSize val="0"/>
        </c:dLbls>
        <c:gapWidth val="219"/>
        <c:overlap val="-27"/>
        <c:axId val="2135073056"/>
        <c:axId val="2135073472"/>
      </c:barChart>
      <c:catAx>
        <c:axId val="213507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l"/>
        <c:numFmt formatCode="General" sourceLinked="1"/>
        <c:majorTickMark val="none"/>
        <c:minorTickMark val="none"/>
        <c:tickLblPos val="nextTo"/>
        <c:crossAx val="21350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a:t>Shocks in 2019 vs 2021</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Death of main income earner</c:v>
                </c:pt>
                <c:pt idx="1">
                  <c:v>Theft/violence</c:v>
                </c:pt>
                <c:pt idx="2">
                  <c:v>Pest/ diseases (locust)</c:v>
                </c:pt>
                <c:pt idx="3">
                  <c:v>Death of a relative</c:v>
                </c:pt>
                <c:pt idx="4">
                  <c:v>Loss of income</c:v>
                </c:pt>
                <c:pt idx="5">
                  <c:v>Major health problem</c:v>
                </c:pt>
              </c:strCache>
            </c:strRef>
          </c:cat>
          <c:val>
            <c:numRef>
              <c:f>Sheet1!$B$2:$B$11</c:f>
              <c:numCache>
                <c:formatCode>###0.0</c:formatCode>
                <c:ptCount val="6"/>
                <c:pt idx="0">
                  <c:v>3.44749694145735</c:v>
                </c:pt>
                <c:pt idx="1">
                  <c:v>4.1283597563122569</c:v>
                </c:pt>
                <c:pt idx="2">
                  <c:v>8.9092600257490933</c:v>
                </c:pt>
                <c:pt idx="3">
                  <c:v>20.200534661231764</c:v>
                </c:pt>
                <c:pt idx="4">
                  <c:v>22.996262307170333</c:v>
                </c:pt>
                <c:pt idx="5" formatCode="General">
                  <c:v>31.8</c:v>
                </c:pt>
              </c:numCache>
            </c:numRef>
          </c:val>
          <c:extLst>
            <c:ext xmlns:c16="http://schemas.microsoft.com/office/drawing/2014/chart" uri="{C3380CC4-5D6E-409C-BE32-E72D297353CC}">
              <c16:uniqueId val="{00000000-36A5-4CAF-9BEF-74A2DD206EE0}"/>
            </c:ext>
          </c:extLst>
        </c:ser>
        <c:ser>
          <c:idx val="1"/>
          <c:order val="1"/>
          <c:tx>
            <c:strRef>
              <c:f>Sheet1!$C$1</c:f>
              <c:strCache>
                <c:ptCount val="1"/>
                <c:pt idx="0">
                  <c:v>2019</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6"/>
                <c:pt idx="0">
                  <c:v>Death of main income earner</c:v>
                </c:pt>
                <c:pt idx="1">
                  <c:v>Theft/violence</c:v>
                </c:pt>
                <c:pt idx="2">
                  <c:v>Pest/ diseases (locust)</c:v>
                </c:pt>
                <c:pt idx="3">
                  <c:v>Death of a relative</c:v>
                </c:pt>
                <c:pt idx="4">
                  <c:v>Loss of income</c:v>
                </c:pt>
                <c:pt idx="5">
                  <c:v>Major health problem</c:v>
                </c:pt>
              </c:strCache>
            </c:strRef>
          </c:cat>
          <c:val>
            <c:numRef>
              <c:f>Sheet1!$C$2:$C$11</c:f>
              <c:numCache>
                <c:formatCode>General</c:formatCode>
                <c:ptCount val="6"/>
                <c:pt idx="0">
                  <c:v>2</c:v>
                </c:pt>
                <c:pt idx="1">
                  <c:v>4.4000000000000004</c:v>
                </c:pt>
                <c:pt idx="3">
                  <c:v>10.9</c:v>
                </c:pt>
                <c:pt idx="5">
                  <c:v>21.4</c:v>
                </c:pt>
              </c:numCache>
            </c:numRef>
          </c:val>
          <c:extLst>
            <c:ext xmlns:c16="http://schemas.microsoft.com/office/drawing/2014/chart" uri="{C3380CC4-5D6E-409C-BE32-E72D297353CC}">
              <c16:uniqueId val="{00000001-36A5-4CAF-9BEF-74A2DD206EE0}"/>
            </c:ext>
          </c:extLst>
        </c:ser>
        <c:dLbls>
          <c:dLblPos val="outEnd"/>
          <c:showLegendKey val="0"/>
          <c:showVal val="1"/>
          <c:showCatName val="0"/>
          <c:showSerName val="0"/>
          <c:showPercent val="0"/>
          <c:showBubbleSize val="0"/>
        </c:dLbls>
        <c:gapWidth val="50"/>
        <c:axId val="2135073056"/>
        <c:axId val="2135073472"/>
      </c:barChart>
      <c:catAx>
        <c:axId val="2135073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entury Gothic" panose="020B0502020202020204" pitchFamily="34" charset="0"/>
                <a:ea typeface="+mn-ea"/>
                <a:cs typeface="+mn-cs"/>
              </a:defRPr>
            </a:pPr>
            <a:endParaRPr lang="en-US"/>
          </a:p>
        </c:txPr>
        <c:crossAx val="2135073472"/>
        <c:crosses val="autoZero"/>
        <c:auto val="1"/>
        <c:lblAlgn val="ctr"/>
        <c:lblOffset val="100"/>
        <c:noMultiLvlLbl val="0"/>
      </c:catAx>
      <c:valAx>
        <c:axId val="2135073472"/>
        <c:scaling>
          <c:orientation val="minMax"/>
        </c:scaling>
        <c:delete val="1"/>
        <c:axPos val="b"/>
        <c:numFmt formatCode="###0.0" sourceLinked="1"/>
        <c:majorTickMark val="none"/>
        <c:minorTickMark val="none"/>
        <c:tickLblPos val="nextTo"/>
        <c:crossAx val="213507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GB" sz="1800" b="1" u="sng"/>
              <a:t>Meeting day to day needs</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Informal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Sheet1!$B$2:$G$2</c:f>
              <c:numCache>
                <c:formatCode>General</c:formatCode>
                <c:ptCount val="2"/>
                <c:pt idx="0">
                  <c:v>48.8</c:v>
                </c:pt>
                <c:pt idx="1">
                  <c:v>40.200000000000003</c:v>
                </c:pt>
              </c:numCache>
            </c:numRef>
          </c:val>
          <c:extLst>
            <c:ext xmlns:c16="http://schemas.microsoft.com/office/drawing/2014/chart" uri="{C3380CC4-5D6E-409C-BE32-E72D297353CC}">
              <c16:uniqueId val="{00000000-658A-4336-A1D3-37C7A9F68E61}"/>
            </c:ext>
          </c:extLst>
        </c:ser>
        <c:ser>
          <c:idx val="1"/>
          <c:order val="1"/>
          <c:tx>
            <c:strRef>
              <c:f>Sheet1!$A$3</c:f>
              <c:strCache>
                <c:ptCount val="1"/>
                <c:pt idx="0">
                  <c:v>Formal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Sheet1!$B$3:$G$3</c:f>
              <c:numCache>
                <c:formatCode>General</c:formatCode>
                <c:ptCount val="2"/>
                <c:pt idx="0">
                  <c:v>13.3</c:v>
                </c:pt>
                <c:pt idx="1">
                  <c:v>6.9</c:v>
                </c:pt>
              </c:numCache>
            </c:numRef>
          </c:val>
          <c:extLst>
            <c:ext xmlns:c16="http://schemas.microsoft.com/office/drawing/2014/chart" uri="{C3380CC4-5D6E-409C-BE32-E72D297353CC}">
              <c16:uniqueId val="{00000001-658A-4336-A1D3-37C7A9F68E61}"/>
            </c:ext>
          </c:extLst>
        </c:ser>
        <c:ser>
          <c:idx val="2"/>
          <c:order val="2"/>
          <c:tx>
            <c:strRef>
              <c:f>Sheet1!$A$4</c:f>
              <c:strCache>
                <c:ptCount val="1"/>
                <c:pt idx="0">
                  <c:v>Got additional work/cut back on expenses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Sheet1!$B$4:$G$4</c:f>
              <c:numCache>
                <c:formatCode>General</c:formatCode>
                <c:ptCount val="2"/>
                <c:pt idx="0">
                  <c:v>26.8</c:v>
                </c:pt>
                <c:pt idx="1">
                  <c:v>42.8</c:v>
                </c:pt>
              </c:numCache>
            </c:numRef>
          </c:val>
          <c:extLst>
            <c:ext xmlns:c16="http://schemas.microsoft.com/office/drawing/2014/chart" uri="{C3380CC4-5D6E-409C-BE32-E72D297353CC}">
              <c16:uniqueId val="{00000002-658A-4336-A1D3-37C7A9F68E61}"/>
            </c:ext>
          </c:extLst>
        </c:ser>
        <c:ser>
          <c:idx val="3"/>
          <c:order val="3"/>
          <c:tx>
            <c:strRef>
              <c:f>Sheet1!$A$5</c:f>
              <c:strCache>
                <c:ptCount val="1"/>
                <c:pt idx="0">
                  <c:v>Did nothing/other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Sheet1!$B$5:$G$5</c:f>
              <c:numCache>
                <c:formatCode>General</c:formatCode>
                <c:ptCount val="2"/>
                <c:pt idx="0">
                  <c:v>11.1</c:v>
                </c:pt>
                <c:pt idx="1">
                  <c:v>10.199999999999999</c:v>
                </c:pt>
              </c:numCache>
            </c:numRef>
          </c:val>
          <c:extLst>
            <c:ext xmlns:c16="http://schemas.microsoft.com/office/drawing/2014/chart" uri="{C3380CC4-5D6E-409C-BE32-E72D297353CC}">
              <c16:uniqueId val="{00000003-658A-4336-A1D3-37C7A9F68E61}"/>
            </c:ext>
          </c:extLst>
        </c:ser>
        <c:dLbls>
          <c:dLblPos val="ctr"/>
          <c:showLegendKey val="0"/>
          <c:showVal val="1"/>
          <c:showCatName val="0"/>
          <c:showSerName val="0"/>
          <c:showPercent val="0"/>
          <c:showBubbleSize val="0"/>
        </c:dLbls>
        <c:gapWidth val="80"/>
        <c:overlap val="100"/>
        <c:axId val="2127932640"/>
        <c:axId val="2127930560"/>
      </c:barChart>
      <c:catAx>
        <c:axId val="21279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7930560"/>
        <c:crosses val="autoZero"/>
        <c:auto val="1"/>
        <c:lblAlgn val="ctr"/>
        <c:lblOffset val="100"/>
        <c:noMultiLvlLbl val="0"/>
      </c:catAx>
      <c:valAx>
        <c:axId val="2127930560"/>
        <c:scaling>
          <c:orientation val="minMax"/>
        </c:scaling>
        <c:delete val="1"/>
        <c:axPos val="l"/>
        <c:numFmt formatCode="0%" sourceLinked="1"/>
        <c:majorTickMark val="none"/>
        <c:minorTickMark val="none"/>
        <c:tickLblPos val="nextTo"/>
        <c:crossAx val="2127932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F81BD"/>
      </a:solid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GB" sz="1800" b="1" u="sng"/>
              <a:t>Dealing with shocks</a:t>
            </a:r>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Informal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Sheet1!$B$2:$G$2</c:f>
              <c:numCache>
                <c:formatCode>General</c:formatCode>
                <c:ptCount val="2"/>
                <c:pt idx="0">
                  <c:v>60.1</c:v>
                </c:pt>
                <c:pt idx="1">
                  <c:v>35</c:v>
                </c:pt>
              </c:numCache>
            </c:numRef>
          </c:val>
          <c:extLst>
            <c:ext xmlns:c16="http://schemas.microsoft.com/office/drawing/2014/chart" uri="{C3380CC4-5D6E-409C-BE32-E72D297353CC}">
              <c16:uniqueId val="{00000000-0951-47E5-916F-A1B776B3FDD2}"/>
            </c:ext>
          </c:extLst>
        </c:ser>
        <c:ser>
          <c:idx val="1"/>
          <c:order val="1"/>
          <c:tx>
            <c:strRef>
              <c:f>Sheet1!$A$3</c:f>
              <c:strCache>
                <c:ptCount val="1"/>
                <c:pt idx="0">
                  <c:v>Formal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Sheet1!$B$3:$G$3</c:f>
              <c:numCache>
                <c:formatCode>General</c:formatCode>
                <c:ptCount val="2"/>
                <c:pt idx="0">
                  <c:v>16.899999999999999</c:v>
                </c:pt>
                <c:pt idx="1">
                  <c:v>6.8000000000000007</c:v>
                </c:pt>
              </c:numCache>
            </c:numRef>
          </c:val>
          <c:extLst>
            <c:ext xmlns:c16="http://schemas.microsoft.com/office/drawing/2014/chart" uri="{C3380CC4-5D6E-409C-BE32-E72D297353CC}">
              <c16:uniqueId val="{00000001-0951-47E5-916F-A1B776B3FDD2}"/>
            </c:ext>
          </c:extLst>
        </c:ser>
        <c:ser>
          <c:idx val="2"/>
          <c:order val="2"/>
          <c:tx>
            <c:strRef>
              <c:f>Sheet1!$A$4</c:f>
              <c:strCache>
                <c:ptCount val="1"/>
                <c:pt idx="0">
                  <c:v>Got additional work/cut back on expenses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Sheet1!$B$4:$G$4</c:f>
              <c:numCache>
                <c:formatCode>General</c:formatCode>
                <c:ptCount val="2"/>
                <c:pt idx="0">
                  <c:v>17.7</c:v>
                </c:pt>
                <c:pt idx="1">
                  <c:v>43.1</c:v>
                </c:pt>
              </c:numCache>
            </c:numRef>
          </c:val>
          <c:extLst>
            <c:ext xmlns:c16="http://schemas.microsoft.com/office/drawing/2014/chart" uri="{C3380CC4-5D6E-409C-BE32-E72D297353CC}">
              <c16:uniqueId val="{00000002-0951-47E5-916F-A1B776B3FDD2}"/>
            </c:ext>
          </c:extLst>
        </c:ser>
        <c:ser>
          <c:idx val="3"/>
          <c:order val="3"/>
          <c:tx>
            <c:strRef>
              <c:f>Sheet1!$A$5</c:f>
              <c:strCache>
                <c:ptCount val="1"/>
                <c:pt idx="0">
                  <c:v>Did nothing/other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2"/>
                <c:pt idx="0">
                  <c:v>*2019</c:v>
                </c:pt>
                <c:pt idx="1">
                  <c:v>*2021</c:v>
                </c:pt>
              </c:strCache>
            </c:strRef>
          </c:cat>
          <c:val>
            <c:numRef>
              <c:f>Sheet1!$B$5:$G$5</c:f>
              <c:numCache>
                <c:formatCode>General</c:formatCode>
                <c:ptCount val="2"/>
                <c:pt idx="0">
                  <c:v>5.1999999999999993</c:v>
                </c:pt>
                <c:pt idx="1">
                  <c:v>15</c:v>
                </c:pt>
              </c:numCache>
            </c:numRef>
          </c:val>
          <c:extLst>
            <c:ext xmlns:c16="http://schemas.microsoft.com/office/drawing/2014/chart" uri="{C3380CC4-5D6E-409C-BE32-E72D297353CC}">
              <c16:uniqueId val="{00000003-0951-47E5-916F-A1B776B3FDD2}"/>
            </c:ext>
          </c:extLst>
        </c:ser>
        <c:dLbls>
          <c:dLblPos val="ctr"/>
          <c:showLegendKey val="0"/>
          <c:showVal val="1"/>
          <c:showCatName val="0"/>
          <c:showSerName val="0"/>
          <c:showPercent val="0"/>
          <c:showBubbleSize val="0"/>
        </c:dLbls>
        <c:gapWidth val="80"/>
        <c:overlap val="100"/>
        <c:axId val="2127932640"/>
        <c:axId val="2127930560"/>
      </c:barChart>
      <c:catAx>
        <c:axId val="212793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27930560"/>
        <c:crosses val="autoZero"/>
        <c:auto val="1"/>
        <c:lblAlgn val="ctr"/>
        <c:lblOffset val="100"/>
        <c:noMultiLvlLbl val="0"/>
      </c:catAx>
      <c:valAx>
        <c:axId val="2127930560"/>
        <c:scaling>
          <c:orientation val="minMax"/>
        </c:scaling>
        <c:delete val="1"/>
        <c:axPos val="l"/>
        <c:numFmt formatCode="0%" sourceLinked="1"/>
        <c:majorTickMark val="none"/>
        <c:minorTickMark val="none"/>
        <c:tickLblPos val="nextTo"/>
        <c:crossAx val="2127932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4F81BD"/>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9755A-6D33-E448-9510-98041BE7EAF0}" type="doc">
      <dgm:prSet loTypeId="urn:microsoft.com/office/officeart/2008/layout/VerticalCurvedList" loCatId="" qsTypeId="urn:microsoft.com/office/officeart/2005/8/quickstyle/simple4" qsCatId="simple" csTypeId="urn:microsoft.com/office/officeart/2005/8/colors/accent0_3" csCatId="mainScheme" phldr="1"/>
      <dgm:spPr/>
      <dgm:t>
        <a:bodyPr/>
        <a:lstStyle/>
        <a:p>
          <a:endParaRPr lang="en-US"/>
        </a:p>
      </dgm:t>
    </dgm:pt>
    <dgm:pt modelId="{285AF450-BCE0-AD47-8707-86D86646E30D}">
      <dgm:prSet phldrT="[Text]" custT="1"/>
      <dgm:spPr/>
      <dgm: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Summary and Conclusions</a:t>
          </a:r>
        </a:p>
      </dgm:t>
    </dgm:pt>
    <dgm:pt modelId="{797CD847-979E-C444-868B-1818FBE8C94A}" type="parTrans" cxnId="{A6FAC3F2-4669-5540-9FF0-5BB7935C3742}">
      <dgm:prSet/>
      <dgm:spPr/>
      <dgm:t>
        <a:bodyPr/>
        <a:lstStyle/>
        <a:p>
          <a:endParaRPr lang="en-US">
            <a:latin typeface="Century Gothic" panose="020B0502020202020204" pitchFamily="34" charset="0"/>
          </a:endParaRPr>
        </a:p>
      </dgm:t>
    </dgm:pt>
    <dgm:pt modelId="{2E9969D8-8AA9-714D-B1AD-D8E5B0E5E90E}" type="sibTrans" cxnId="{A6FAC3F2-4669-5540-9FF0-5BB7935C3742}">
      <dgm:prSet/>
      <dgm:spPr/>
      <dgm:t>
        <a:bodyPr/>
        <a:lstStyle/>
        <a:p>
          <a:endParaRPr lang="en-US">
            <a:latin typeface="Century Gothic" panose="020B0502020202020204" pitchFamily="34" charset="0"/>
          </a:endParaRPr>
        </a:p>
      </dgm:t>
    </dgm:pt>
    <dgm:pt modelId="{426D55C6-E595-6348-AF29-6FD461664037}">
      <dgm:prSet custT="1"/>
      <dgm:spPr/>
      <dgm:t>
        <a:bodyPr/>
        <a:lstStyle/>
        <a:p>
          <a:r>
            <a:rPr lang="en-US" sz="3600" dirty="0">
              <a:latin typeface="Century Gothic" panose="020B0502020202020204" pitchFamily="34" charset="0"/>
            </a:rPr>
            <a:t>Key Findings</a:t>
          </a:r>
        </a:p>
      </dgm:t>
    </dgm:pt>
    <dgm:pt modelId="{F7761CBA-1AFC-D54A-9F7C-4F761B8CA1E3}" type="parTrans" cxnId="{0ECDBAA0-C10C-6F41-96A7-6AC9F989CB97}">
      <dgm:prSet/>
      <dgm:spPr/>
      <dgm:t>
        <a:bodyPr/>
        <a:lstStyle/>
        <a:p>
          <a:endParaRPr lang="en-US">
            <a:latin typeface="Century Gothic" panose="020B0502020202020204" pitchFamily="34" charset="0"/>
          </a:endParaRPr>
        </a:p>
      </dgm:t>
    </dgm:pt>
    <dgm:pt modelId="{E1D66AEA-6112-ED47-9E07-3C052D0EFEDB}" type="sibTrans" cxnId="{0ECDBAA0-C10C-6F41-96A7-6AC9F989CB97}">
      <dgm:prSet/>
      <dgm:spPr/>
      <dgm:t>
        <a:bodyPr/>
        <a:lstStyle/>
        <a:p>
          <a:endParaRPr lang="en-US">
            <a:latin typeface="Century Gothic" panose="020B0502020202020204" pitchFamily="34" charset="0"/>
          </a:endParaRPr>
        </a:p>
      </dgm:t>
    </dgm:pt>
    <dgm:pt modelId="{B62206A3-D1A3-514F-8B6A-6406138400F5}">
      <dgm:prSet phldrT="[Text]" custT="1"/>
      <dgm:spPr/>
      <dgm: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Questions and Answers Session</a:t>
          </a:r>
        </a:p>
      </dgm:t>
    </dgm:pt>
    <dgm:pt modelId="{A62740C2-DFEF-E346-8403-17C367D3E122}" type="sibTrans" cxnId="{8455E0F6-3D10-4B49-A341-5B1B9B76F28D}">
      <dgm:prSet/>
      <dgm:spPr/>
      <dgm:t>
        <a:bodyPr/>
        <a:lstStyle/>
        <a:p>
          <a:endParaRPr lang="en-US">
            <a:latin typeface="Century Gothic" panose="020B0502020202020204" pitchFamily="34" charset="0"/>
          </a:endParaRPr>
        </a:p>
      </dgm:t>
    </dgm:pt>
    <dgm:pt modelId="{8B373539-CFE1-974F-86B4-0217C162A813}" type="parTrans" cxnId="{8455E0F6-3D10-4B49-A341-5B1B9B76F28D}">
      <dgm:prSet/>
      <dgm:spPr/>
      <dgm:t>
        <a:bodyPr/>
        <a:lstStyle/>
        <a:p>
          <a:endParaRPr lang="en-US">
            <a:latin typeface="Century Gothic" panose="020B0502020202020204" pitchFamily="34" charset="0"/>
          </a:endParaRPr>
        </a:p>
      </dgm:t>
    </dgm:pt>
    <dgm:pt modelId="{979B20AF-3675-4CAC-B6EF-B00D0DF65384}">
      <dgm:prSet custT="1"/>
      <dgm:spPr/>
      <dgm:t>
        <a:bodyPr/>
        <a:lstStyle/>
        <a:p>
          <a:r>
            <a:rPr lang="en-US" sz="3600" dirty="0">
              <a:latin typeface="Century Gothic" panose="020B0502020202020204" pitchFamily="34" charset="0"/>
            </a:rPr>
            <a:t>Introduction</a:t>
          </a:r>
        </a:p>
      </dgm:t>
    </dgm:pt>
    <dgm:pt modelId="{BAF25EB2-7312-4498-94C0-F48A62FB125A}" type="parTrans" cxnId="{90EAA460-F38A-4F1A-A147-71CB078B22ED}">
      <dgm:prSet/>
      <dgm:spPr/>
      <dgm:t>
        <a:bodyPr/>
        <a:lstStyle/>
        <a:p>
          <a:endParaRPr lang="en-US">
            <a:latin typeface="Century Gothic" panose="020B0502020202020204" pitchFamily="34" charset="0"/>
          </a:endParaRPr>
        </a:p>
      </dgm:t>
    </dgm:pt>
    <dgm:pt modelId="{9056360E-CCC4-41EE-A646-902C93378B68}" type="sibTrans" cxnId="{90EAA460-F38A-4F1A-A147-71CB078B22ED}">
      <dgm:prSet/>
      <dgm:spPr/>
      <dgm:t>
        <a:bodyPr/>
        <a:lstStyle/>
        <a:p>
          <a:endParaRPr lang="en-US">
            <a:latin typeface="Century Gothic" panose="020B0502020202020204" pitchFamily="34" charset="0"/>
          </a:endParaRPr>
        </a:p>
      </dgm:t>
    </dgm:pt>
    <dgm:pt modelId="{7A884C78-BDE0-064B-884E-DA03E367DA70}" type="pres">
      <dgm:prSet presAssocID="{0C69755A-6D33-E448-9510-98041BE7EAF0}" presName="Name0" presStyleCnt="0">
        <dgm:presLayoutVars>
          <dgm:chMax val="7"/>
          <dgm:chPref val="7"/>
          <dgm:dir/>
        </dgm:presLayoutVars>
      </dgm:prSet>
      <dgm:spPr/>
    </dgm:pt>
    <dgm:pt modelId="{5D44CC7B-D0F5-664A-9AC5-B5F776142D66}" type="pres">
      <dgm:prSet presAssocID="{0C69755A-6D33-E448-9510-98041BE7EAF0}" presName="Name1" presStyleCnt="0"/>
      <dgm:spPr/>
    </dgm:pt>
    <dgm:pt modelId="{3AF73C72-467C-F04E-B99D-3C2B027E35C9}" type="pres">
      <dgm:prSet presAssocID="{0C69755A-6D33-E448-9510-98041BE7EAF0}" presName="cycle" presStyleCnt="0"/>
      <dgm:spPr/>
    </dgm:pt>
    <dgm:pt modelId="{21855001-C006-4343-8A0D-D64F942A9FC6}" type="pres">
      <dgm:prSet presAssocID="{0C69755A-6D33-E448-9510-98041BE7EAF0}" presName="srcNode" presStyleLbl="node1" presStyleIdx="0" presStyleCnt="4"/>
      <dgm:spPr/>
    </dgm:pt>
    <dgm:pt modelId="{572B95C3-C66D-734D-8735-80049ADFD124}" type="pres">
      <dgm:prSet presAssocID="{0C69755A-6D33-E448-9510-98041BE7EAF0}" presName="conn" presStyleLbl="parChTrans1D2" presStyleIdx="0" presStyleCnt="1"/>
      <dgm:spPr/>
    </dgm:pt>
    <dgm:pt modelId="{C5260B8C-69EB-E046-97D3-309AC294C165}" type="pres">
      <dgm:prSet presAssocID="{0C69755A-6D33-E448-9510-98041BE7EAF0}" presName="extraNode" presStyleLbl="node1" presStyleIdx="0" presStyleCnt="4"/>
      <dgm:spPr/>
    </dgm:pt>
    <dgm:pt modelId="{F6DC1679-EF2C-854B-AC60-807ED6AE7923}" type="pres">
      <dgm:prSet presAssocID="{0C69755A-6D33-E448-9510-98041BE7EAF0}" presName="dstNode" presStyleLbl="node1" presStyleIdx="0" presStyleCnt="4"/>
      <dgm:spPr/>
    </dgm:pt>
    <dgm:pt modelId="{276FA127-76C8-4E9B-9BD4-5196DDD26737}" type="pres">
      <dgm:prSet presAssocID="{979B20AF-3675-4CAC-B6EF-B00D0DF65384}" presName="text_1" presStyleLbl="node1" presStyleIdx="0" presStyleCnt="4">
        <dgm:presLayoutVars>
          <dgm:bulletEnabled val="1"/>
        </dgm:presLayoutVars>
      </dgm:prSet>
      <dgm:spPr/>
    </dgm:pt>
    <dgm:pt modelId="{CB7B1607-0A30-4FCF-B8C6-2DB92F9BA319}" type="pres">
      <dgm:prSet presAssocID="{979B20AF-3675-4CAC-B6EF-B00D0DF65384}" presName="accent_1" presStyleCnt="0"/>
      <dgm:spPr/>
    </dgm:pt>
    <dgm:pt modelId="{6EF6CEAB-04DC-499F-A60D-D3D54BD27513}" type="pres">
      <dgm:prSet presAssocID="{979B20AF-3675-4CAC-B6EF-B00D0DF65384}" presName="accentRepeatNode" presStyleLbl="solidFgAcc1" presStyleIdx="0" presStyleCnt="4"/>
      <dgm:spPr/>
    </dgm:pt>
    <dgm:pt modelId="{A20F7374-9CEC-4685-B751-203E51B83A25}" type="pres">
      <dgm:prSet presAssocID="{426D55C6-E595-6348-AF29-6FD461664037}" presName="text_2" presStyleLbl="node1" presStyleIdx="1" presStyleCnt="4">
        <dgm:presLayoutVars>
          <dgm:bulletEnabled val="1"/>
        </dgm:presLayoutVars>
      </dgm:prSet>
      <dgm:spPr/>
    </dgm:pt>
    <dgm:pt modelId="{7319018A-B256-4B09-BAAB-18C7919449E6}" type="pres">
      <dgm:prSet presAssocID="{426D55C6-E595-6348-AF29-6FD461664037}" presName="accent_2" presStyleCnt="0"/>
      <dgm:spPr/>
    </dgm:pt>
    <dgm:pt modelId="{4DF7C1AF-C760-5444-8287-B6A25786B52A}" type="pres">
      <dgm:prSet presAssocID="{426D55C6-E595-6348-AF29-6FD461664037}" presName="accentRepeatNode" presStyleLbl="solidFgAcc1" presStyleIdx="1" presStyleCnt="4"/>
      <dgm:spPr/>
    </dgm:pt>
    <dgm:pt modelId="{8DD63575-2BF1-4A7A-A13F-BF564FB7F2F9}" type="pres">
      <dgm:prSet presAssocID="{285AF450-BCE0-AD47-8707-86D86646E30D}" presName="text_3" presStyleLbl="node1" presStyleIdx="2" presStyleCnt="4">
        <dgm:presLayoutVars>
          <dgm:bulletEnabled val="1"/>
        </dgm:presLayoutVars>
      </dgm:prSet>
      <dgm:spPr/>
    </dgm:pt>
    <dgm:pt modelId="{0336036A-4923-4FCC-971B-B5ADEC4A8132}" type="pres">
      <dgm:prSet presAssocID="{285AF450-BCE0-AD47-8707-86D86646E30D}" presName="accent_3" presStyleCnt="0"/>
      <dgm:spPr/>
    </dgm:pt>
    <dgm:pt modelId="{2AE0F41B-6911-434A-9410-A9CF60F28E37}" type="pres">
      <dgm:prSet presAssocID="{285AF450-BCE0-AD47-8707-86D86646E30D}" presName="accentRepeatNode" presStyleLbl="solidFgAcc1" presStyleIdx="2" presStyleCnt="4"/>
      <dgm:spPr/>
    </dgm:pt>
    <dgm:pt modelId="{B3027A84-238F-40B6-B796-C214D93EAA7A}" type="pres">
      <dgm:prSet presAssocID="{B62206A3-D1A3-514F-8B6A-6406138400F5}" presName="text_4" presStyleLbl="node1" presStyleIdx="3" presStyleCnt="4">
        <dgm:presLayoutVars>
          <dgm:bulletEnabled val="1"/>
        </dgm:presLayoutVars>
      </dgm:prSet>
      <dgm:spPr/>
    </dgm:pt>
    <dgm:pt modelId="{E93F590B-9A50-436F-BB7C-72C94C11ECC2}" type="pres">
      <dgm:prSet presAssocID="{B62206A3-D1A3-514F-8B6A-6406138400F5}" presName="accent_4" presStyleCnt="0"/>
      <dgm:spPr/>
    </dgm:pt>
    <dgm:pt modelId="{974FB98F-F15C-E441-9003-38030050AAD9}" type="pres">
      <dgm:prSet presAssocID="{B62206A3-D1A3-514F-8B6A-6406138400F5}" presName="accentRepeatNode" presStyleLbl="solidFgAcc1" presStyleIdx="3" presStyleCnt="4"/>
      <dgm:spPr/>
    </dgm:pt>
  </dgm:ptLst>
  <dgm:cxnLst>
    <dgm:cxn modelId="{85D2A10A-5BC3-4DF8-B20E-E7C77DBF0F08}" type="presOf" srcId="{9056360E-CCC4-41EE-A646-902C93378B68}" destId="{572B95C3-C66D-734D-8735-80049ADFD124}" srcOrd="0" destOrd="0" presId="urn:microsoft.com/office/officeart/2008/layout/VerticalCurvedList"/>
    <dgm:cxn modelId="{90EAA460-F38A-4F1A-A147-71CB078B22ED}" srcId="{0C69755A-6D33-E448-9510-98041BE7EAF0}" destId="{979B20AF-3675-4CAC-B6EF-B00D0DF65384}" srcOrd="0" destOrd="0" parTransId="{BAF25EB2-7312-4498-94C0-F48A62FB125A}" sibTransId="{9056360E-CCC4-41EE-A646-902C93378B68}"/>
    <dgm:cxn modelId="{B3DF926C-4AB3-4272-8A3B-4F6D22C4DCC6}" type="presOf" srcId="{285AF450-BCE0-AD47-8707-86D86646E30D}" destId="{8DD63575-2BF1-4A7A-A13F-BF564FB7F2F9}" srcOrd="0" destOrd="0" presId="urn:microsoft.com/office/officeart/2008/layout/VerticalCurvedList"/>
    <dgm:cxn modelId="{D304E080-D53F-4D3D-AFD7-2A49659E99DF}" type="presOf" srcId="{426D55C6-E595-6348-AF29-6FD461664037}" destId="{A20F7374-9CEC-4685-B751-203E51B83A25}" srcOrd="0" destOrd="0" presId="urn:microsoft.com/office/officeart/2008/layout/VerticalCurvedList"/>
    <dgm:cxn modelId="{57D88788-0F45-46EE-80E1-0E9D2C4C1F91}" type="presOf" srcId="{979B20AF-3675-4CAC-B6EF-B00D0DF65384}" destId="{276FA127-76C8-4E9B-9BD4-5196DDD26737}" srcOrd="0" destOrd="0" presId="urn:microsoft.com/office/officeart/2008/layout/VerticalCurvedList"/>
    <dgm:cxn modelId="{21688996-01BB-440E-A1DE-4669DC2C3227}" type="presOf" srcId="{B62206A3-D1A3-514F-8B6A-6406138400F5}" destId="{B3027A84-238F-40B6-B796-C214D93EAA7A}" srcOrd="0" destOrd="0" presId="urn:microsoft.com/office/officeart/2008/layout/VerticalCurvedList"/>
    <dgm:cxn modelId="{0ECDBAA0-C10C-6F41-96A7-6AC9F989CB97}" srcId="{0C69755A-6D33-E448-9510-98041BE7EAF0}" destId="{426D55C6-E595-6348-AF29-6FD461664037}" srcOrd="1" destOrd="0" parTransId="{F7761CBA-1AFC-D54A-9F7C-4F761B8CA1E3}" sibTransId="{E1D66AEA-6112-ED47-9E07-3C052D0EFEDB}"/>
    <dgm:cxn modelId="{A00220AE-17F5-4E46-965C-5FD98E1692A5}" type="presOf" srcId="{0C69755A-6D33-E448-9510-98041BE7EAF0}" destId="{7A884C78-BDE0-064B-884E-DA03E367DA70}" srcOrd="0" destOrd="0" presId="urn:microsoft.com/office/officeart/2008/layout/VerticalCurvedList"/>
    <dgm:cxn modelId="{A6FAC3F2-4669-5540-9FF0-5BB7935C3742}" srcId="{0C69755A-6D33-E448-9510-98041BE7EAF0}" destId="{285AF450-BCE0-AD47-8707-86D86646E30D}" srcOrd="2" destOrd="0" parTransId="{797CD847-979E-C444-868B-1818FBE8C94A}" sibTransId="{2E9969D8-8AA9-714D-B1AD-D8E5B0E5E90E}"/>
    <dgm:cxn modelId="{8455E0F6-3D10-4B49-A341-5B1B9B76F28D}" srcId="{0C69755A-6D33-E448-9510-98041BE7EAF0}" destId="{B62206A3-D1A3-514F-8B6A-6406138400F5}" srcOrd="3" destOrd="0" parTransId="{8B373539-CFE1-974F-86B4-0217C162A813}" sibTransId="{A62740C2-DFEF-E346-8403-17C367D3E122}"/>
    <dgm:cxn modelId="{1AE3AC41-813F-4149-88CC-24E84634FE64}" type="presParOf" srcId="{7A884C78-BDE0-064B-884E-DA03E367DA70}" destId="{5D44CC7B-D0F5-664A-9AC5-B5F776142D66}" srcOrd="0" destOrd="0" presId="urn:microsoft.com/office/officeart/2008/layout/VerticalCurvedList"/>
    <dgm:cxn modelId="{895DBF13-08D4-8947-AB4E-06C653B12A19}" type="presParOf" srcId="{5D44CC7B-D0F5-664A-9AC5-B5F776142D66}" destId="{3AF73C72-467C-F04E-B99D-3C2B027E35C9}" srcOrd="0" destOrd="0" presId="urn:microsoft.com/office/officeart/2008/layout/VerticalCurvedList"/>
    <dgm:cxn modelId="{44C6B9A1-C0BB-AC4B-96EC-4C40659BA55F}" type="presParOf" srcId="{3AF73C72-467C-F04E-B99D-3C2B027E35C9}" destId="{21855001-C006-4343-8A0D-D64F942A9FC6}" srcOrd="0" destOrd="0" presId="urn:microsoft.com/office/officeart/2008/layout/VerticalCurvedList"/>
    <dgm:cxn modelId="{C02A3E65-30E8-0F4C-BB0D-8B31B86EBAF0}" type="presParOf" srcId="{3AF73C72-467C-F04E-B99D-3C2B027E35C9}" destId="{572B95C3-C66D-734D-8735-80049ADFD124}" srcOrd="1" destOrd="0" presId="urn:microsoft.com/office/officeart/2008/layout/VerticalCurvedList"/>
    <dgm:cxn modelId="{BFBAAB61-3912-5142-A628-EF6CB404C25C}" type="presParOf" srcId="{3AF73C72-467C-F04E-B99D-3C2B027E35C9}" destId="{C5260B8C-69EB-E046-97D3-309AC294C165}" srcOrd="2" destOrd="0" presId="urn:microsoft.com/office/officeart/2008/layout/VerticalCurvedList"/>
    <dgm:cxn modelId="{333B3AAE-EC83-9B4B-8923-3506700654E8}" type="presParOf" srcId="{3AF73C72-467C-F04E-B99D-3C2B027E35C9}" destId="{F6DC1679-EF2C-854B-AC60-807ED6AE7923}" srcOrd="3" destOrd="0" presId="urn:microsoft.com/office/officeart/2008/layout/VerticalCurvedList"/>
    <dgm:cxn modelId="{414EEDDB-70DD-4903-83B3-6782FA299B1F}" type="presParOf" srcId="{5D44CC7B-D0F5-664A-9AC5-B5F776142D66}" destId="{276FA127-76C8-4E9B-9BD4-5196DDD26737}" srcOrd="1" destOrd="0" presId="urn:microsoft.com/office/officeart/2008/layout/VerticalCurvedList"/>
    <dgm:cxn modelId="{06A2A809-593A-43EC-9C93-907EF73E6F97}" type="presParOf" srcId="{5D44CC7B-D0F5-664A-9AC5-B5F776142D66}" destId="{CB7B1607-0A30-4FCF-B8C6-2DB92F9BA319}" srcOrd="2" destOrd="0" presId="urn:microsoft.com/office/officeart/2008/layout/VerticalCurvedList"/>
    <dgm:cxn modelId="{4D375415-A4F0-4309-8261-1A7499D2CEF8}" type="presParOf" srcId="{CB7B1607-0A30-4FCF-B8C6-2DB92F9BA319}" destId="{6EF6CEAB-04DC-499F-A60D-D3D54BD27513}" srcOrd="0" destOrd="0" presId="urn:microsoft.com/office/officeart/2008/layout/VerticalCurvedList"/>
    <dgm:cxn modelId="{A10508C1-E3A0-4B9D-A90F-CC4B8F07D048}" type="presParOf" srcId="{5D44CC7B-D0F5-664A-9AC5-B5F776142D66}" destId="{A20F7374-9CEC-4685-B751-203E51B83A25}" srcOrd="3" destOrd="0" presId="urn:microsoft.com/office/officeart/2008/layout/VerticalCurvedList"/>
    <dgm:cxn modelId="{46C3AF42-E37A-4AE4-9E5F-C3084CA834B3}" type="presParOf" srcId="{5D44CC7B-D0F5-664A-9AC5-B5F776142D66}" destId="{7319018A-B256-4B09-BAAB-18C7919449E6}" srcOrd="4" destOrd="0" presId="urn:microsoft.com/office/officeart/2008/layout/VerticalCurvedList"/>
    <dgm:cxn modelId="{FEB33D36-D17F-40B5-BFB7-CADC3F32BB5D}" type="presParOf" srcId="{7319018A-B256-4B09-BAAB-18C7919449E6}" destId="{4DF7C1AF-C760-5444-8287-B6A25786B52A}" srcOrd="0" destOrd="0" presId="urn:microsoft.com/office/officeart/2008/layout/VerticalCurvedList"/>
    <dgm:cxn modelId="{3A9FEE08-D910-4D08-B1EF-0960D5CCE884}" type="presParOf" srcId="{5D44CC7B-D0F5-664A-9AC5-B5F776142D66}" destId="{8DD63575-2BF1-4A7A-A13F-BF564FB7F2F9}" srcOrd="5" destOrd="0" presId="urn:microsoft.com/office/officeart/2008/layout/VerticalCurvedList"/>
    <dgm:cxn modelId="{FC4FA648-64A4-4051-99A3-C6AAF889C6F0}" type="presParOf" srcId="{5D44CC7B-D0F5-664A-9AC5-B5F776142D66}" destId="{0336036A-4923-4FCC-971B-B5ADEC4A8132}" srcOrd="6" destOrd="0" presId="urn:microsoft.com/office/officeart/2008/layout/VerticalCurvedList"/>
    <dgm:cxn modelId="{4BD31EC3-9941-4840-9F3C-6E391B44AB63}" type="presParOf" srcId="{0336036A-4923-4FCC-971B-B5ADEC4A8132}" destId="{2AE0F41B-6911-434A-9410-A9CF60F28E37}" srcOrd="0" destOrd="0" presId="urn:microsoft.com/office/officeart/2008/layout/VerticalCurvedList"/>
    <dgm:cxn modelId="{910AB7BC-A94D-4B3E-8E21-D1A3A1354328}" type="presParOf" srcId="{5D44CC7B-D0F5-664A-9AC5-B5F776142D66}" destId="{B3027A84-238F-40B6-B796-C214D93EAA7A}" srcOrd="7" destOrd="0" presId="urn:microsoft.com/office/officeart/2008/layout/VerticalCurvedList"/>
    <dgm:cxn modelId="{87055A07-D075-4029-9AA3-D1EC8BC95723}" type="presParOf" srcId="{5D44CC7B-D0F5-664A-9AC5-B5F776142D66}" destId="{E93F590B-9A50-436F-BB7C-72C94C11ECC2}" srcOrd="8" destOrd="0" presId="urn:microsoft.com/office/officeart/2008/layout/VerticalCurvedList"/>
    <dgm:cxn modelId="{E83290DB-03E5-4905-B042-BDDA035AFA0E}" type="presParOf" srcId="{E93F590B-9A50-436F-BB7C-72C94C11ECC2}" destId="{974FB98F-F15C-E441-9003-38030050AA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B95C3-C66D-734D-8735-80049ADFD124}">
      <dsp:nvSpPr>
        <dsp:cNvPr id="0" name=""/>
        <dsp:cNvSpPr/>
      </dsp:nvSpPr>
      <dsp:spPr>
        <a:xfrm>
          <a:off x="-4991265" y="-764751"/>
          <a:ext cx="5944339" cy="5944339"/>
        </a:xfrm>
        <a:prstGeom prst="blockArc">
          <a:avLst>
            <a:gd name="adj1" fmla="val 18900000"/>
            <a:gd name="adj2" fmla="val 2700000"/>
            <a:gd name="adj3" fmla="val 363"/>
          </a:avLst>
        </a:pr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6FA127-76C8-4E9B-9BD4-5196DDD26737}">
      <dsp:nvSpPr>
        <dsp:cNvPr id="0" name=""/>
        <dsp:cNvSpPr/>
      </dsp:nvSpPr>
      <dsp:spPr>
        <a:xfrm>
          <a:off x="499073" y="339412"/>
          <a:ext cx="7818744"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entury Gothic" panose="020B0502020202020204" pitchFamily="34" charset="0"/>
            </a:rPr>
            <a:t>Introduction</a:t>
          </a:r>
        </a:p>
      </dsp:txBody>
      <dsp:txXfrm>
        <a:off x="499073" y="339412"/>
        <a:ext cx="7818744" cy="679178"/>
      </dsp:txXfrm>
    </dsp:sp>
    <dsp:sp modelId="{6EF6CEAB-04DC-499F-A60D-D3D54BD27513}">
      <dsp:nvSpPr>
        <dsp:cNvPr id="0" name=""/>
        <dsp:cNvSpPr/>
      </dsp:nvSpPr>
      <dsp:spPr>
        <a:xfrm>
          <a:off x="74587" y="254515"/>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20F7374-9CEC-4685-B751-203E51B83A25}">
      <dsp:nvSpPr>
        <dsp:cNvPr id="0" name=""/>
        <dsp:cNvSpPr/>
      </dsp:nvSpPr>
      <dsp:spPr>
        <a:xfrm>
          <a:off x="888462" y="1358356"/>
          <a:ext cx="7429356"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Century Gothic" panose="020B0502020202020204" pitchFamily="34" charset="0"/>
            </a:rPr>
            <a:t>Key Findings</a:t>
          </a:r>
        </a:p>
      </dsp:txBody>
      <dsp:txXfrm>
        <a:off x="888462" y="1358356"/>
        <a:ext cx="7429356" cy="679178"/>
      </dsp:txXfrm>
    </dsp:sp>
    <dsp:sp modelId="{4DF7C1AF-C760-5444-8287-B6A25786B52A}">
      <dsp:nvSpPr>
        <dsp:cNvPr id="0" name=""/>
        <dsp:cNvSpPr/>
      </dsp:nvSpPr>
      <dsp:spPr>
        <a:xfrm>
          <a:off x="463975" y="1273459"/>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D63575-2BF1-4A7A-A13F-BF564FB7F2F9}">
      <dsp:nvSpPr>
        <dsp:cNvPr id="0" name=""/>
        <dsp:cNvSpPr/>
      </dsp:nvSpPr>
      <dsp:spPr>
        <a:xfrm>
          <a:off x="888462" y="2377300"/>
          <a:ext cx="7429356"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Summary and Conclusions</a:t>
          </a:r>
        </a:p>
      </dsp:txBody>
      <dsp:txXfrm>
        <a:off x="888462" y="2377300"/>
        <a:ext cx="7429356" cy="679178"/>
      </dsp:txXfrm>
    </dsp:sp>
    <dsp:sp modelId="{2AE0F41B-6911-434A-9410-A9CF60F28E37}">
      <dsp:nvSpPr>
        <dsp:cNvPr id="0" name=""/>
        <dsp:cNvSpPr/>
      </dsp:nvSpPr>
      <dsp:spPr>
        <a:xfrm>
          <a:off x="463975" y="2292403"/>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027A84-238F-40B6-B796-C214D93EAA7A}">
      <dsp:nvSpPr>
        <dsp:cNvPr id="0" name=""/>
        <dsp:cNvSpPr/>
      </dsp:nvSpPr>
      <dsp:spPr>
        <a:xfrm>
          <a:off x="499073" y="3396245"/>
          <a:ext cx="7818744" cy="679178"/>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9098"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prstClr val="white"/>
              </a:solidFill>
              <a:latin typeface="Century Gothic" panose="020B0502020202020204" pitchFamily="34" charset="0"/>
              <a:ea typeface="+mn-ea"/>
              <a:cs typeface="+mn-cs"/>
            </a:rPr>
            <a:t>Questions and Answers Session</a:t>
          </a:r>
        </a:p>
      </dsp:txBody>
      <dsp:txXfrm>
        <a:off x="499073" y="3396245"/>
        <a:ext cx="7818744" cy="679178"/>
      </dsp:txXfrm>
    </dsp:sp>
    <dsp:sp modelId="{974FB98F-F15C-E441-9003-38030050AAD9}">
      <dsp:nvSpPr>
        <dsp:cNvPr id="0" name=""/>
        <dsp:cNvSpPr/>
      </dsp:nvSpPr>
      <dsp:spPr>
        <a:xfrm>
          <a:off x="74587" y="3311347"/>
          <a:ext cx="848972" cy="84897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0.51033</cdr:y>
    </cdr:from>
    <cdr:to>
      <cdr:x>1</cdr:x>
      <cdr:y>0.51203</cdr:y>
    </cdr:to>
    <cdr:cxnSp macro="">
      <cdr:nvCxnSpPr>
        <cdr:cNvPr id="3" name="Straight Connector 2">
          <a:extLst xmlns:a="http://schemas.openxmlformats.org/drawingml/2006/main">
            <a:ext uri="{FF2B5EF4-FFF2-40B4-BE49-F238E27FC236}">
              <a16:creationId xmlns:a16="http://schemas.microsoft.com/office/drawing/2014/main" id="{85651D2F-C235-4D46-8C3B-05B9627FFD58}"/>
            </a:ext>
          </a:extLst>
        </cdr:cNvPr>
        <cdr:cNvCxnSpPr/>
      </cdr:nvCxnSpPr>
      <cdr:spPr>
        <a:xfrm xmlns:a="http://schemas.openxmlformats.org/drawingml/2006/main" flipV="1">
          <a:off x="0" y="1569407"/>
          <a:ext cx="5731510" cy="522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0.36914</cdr:y>
    </cdr:from>
    <cdr:to>
      <cdr:x>1</cdr:x>
      <cdr:y>0.37084</cdr:y>
    </cdr:to>
    <cdr:cxnSp macro="">
      <cdr:nvCxnSpPr>
        <cdr:cNvPr id="4" name="Straight Connector 3">
          <a:extLst xmlns:a="http://schemas.openxmlformats.org/drawingml/2006/main">
            <a:ext uri="{FF2B5EF4-FFF2-40B4-BE49-F238E27FC236}">
              <a16:creationId xmlns:a16="http://schemas.microsoft.com/office/drawing/2014/main" id="{D9A19257-F49B-4A32-8079-6CDCA708F905}"/>
            </a:ext>
          </a:extLst>
        </cdr:cNvPr>
        <cdr:cNvCxnSpPr/>
      </cdr:nvCxnSpPr>
      <cdr:spPr>
        <a:xfrm xmlns:a="http://schemas.openxmlformats.org/drawingml/2006/main" flipV="1">
          <a:off x="0" y="1135221"/>
          <a:ext cx="5731510" cy="522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0.84554</cdr:y>
    </cdr:from>
    <cdr:to>
      <cdr:x>1</cdr:x>
      <cdr:y>0.84724</cdr:y>
    </cdr:to>
    <cdr:cxnSp macro="">
      <cdr:nvCxnSpPr>
        <cdr:cNvPr id="5" name="Straight Connector 4">
          <a:extLst xmlns:a="http://schemas.openxmlformats.org/drawingml/2006/main">
            <a:ext uri="{FF2B5EF4-FFF2-40B4-BE49-F238E27FC236}">
              <a16:creationId xmlns:a16="http://schemas.microsoft.com/office/drawing/2014/main" id="{C7B47D5A-F338-4804-8D17-5317A2B7C60E}"/>
            </a:ext>
          </a:extLst>
        </cdr:cNvPr>
        <cdr:cNvCxnSpPr/>
      </cdr:nvCxnSpPr>
      <cdr:spPr>
        <a:xfrm xmlns:a="http://schemas.openxmlformats.org/drawingml/2006/main" flipV="1">
          <a:off x="0" y="2600283"/>
          <a:ext cx="5731510" cy="522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39" cy="4651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523" y="0"/>
            <a:ext cx="3037238" cy="465192"/>
          </a:xfrm>
          <a:prstGeom prst="rect">
            <a:avLst/>
          </a:prstGeom>
        </p:spPr>
        <p:txBody>
          <a:bodyPr vert="horz" lIns="91440" tIns="45720" rIns="91440" bIns="45720" rtlCol="0"/>
          <a:lstStyle>
            <a:lvl1pPr algn="r">
              <a:defRPr sz="1200"/>
            </a:lvl1pPr>
          </a:lstStyle>
          <a:p>
            <a:fld id="{8EAA6472-4AA0-FC4B-ADC7-AD8C694588D0}" type="datetimeFigureOut">
              <a:rPr lang="en-US" smtClean="0"/>
              <a:t>2/28/2022</a:t>
            </a:fld>
            <a:endParaRPr lang="en-US"/>
          </a:p>
        </p:txBody>
      </p:sp>
      <p:sp>
        <p:nvSpPr>
          <p:cNvPr id="4" name="Footer Placeholder 3"/>
          <p:cNvSpPr>
            <a:spLocks noGrp="1"/>
          </p:cNvSpPr>
          <p:nvPr>
            <p:ph type="ftr" sz="quarter" idx="2"/>
          </p:nvPr>
        </p:nvSpPr>
        <p:spPr>
          <a:xfrm>
            <a:off x="0" y="8829724"/>
            <a:ext cx="3037239" cy="4651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523" y="8829724"/>
            <a:ext cx="3037238" cy="465191"/>
          </a:xfrm>
          <a:prstGeom prst="rect">
            <a:avLst/>
          </a:prstGeom>
        </p:spPr>
        <p:txBody>
          <a:bodyPr vert="horz" lIns="91440" tIns="45720" rIns="91440" bIns="45720" rtlCol="0" anchor="b"/>
          <a:lstStyle>
            <a:lvl1pPr algn="r">
              <a:defRPr sz="1200"/>
            </a:lvl1pPr>
          </a:lstStyle>
          <a:p>
            <a:fld id="{205EF02B-4F5E-874F-932A-69054185FD02}" type="slidenum">
              <a:rPr lang="en-US" smtClean="0"/>
              <a:t>‹#›</a:t>
            </a:fld>
            <a:endParaRPr lang="en-US"/>
          </a:p>
        </p:txBody>
      </p:sp>
    </p:spTree>
    <p:extLst>
      <p:ext uri="{BB962C8B-B14F-4D97-AF65-F5344CB8AC3E}">
        <p14:creationId xmlns:p14="http://schemas.microsoft.com/office/powerpoint/2010/main" val="1487379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166078B7-E529-4155-8442-B74BE56DE4E3}" type="datetimeFigureOut">
              <a:rPr lang="en-GB" smtClean="0"/>
              <a:t>28/02/2022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D5E6E42-5D35-43CA-ABCB-8AFCFC2CA174}" type="slidenum">
              <a:rPr lang="en-GB" smtClean="0"/>
              <a:t>‹#›</a:t>
            </a:fld>
            <a:endParaRPr lang="en-GB"/>
          </a:p>
        </p:txBody>
      </p:sp>
    </p:spTree>
    <p:extLst>
      <p:ext uri="{BB962C8B-B14F-4D97-AF65-F5344CB8AC3E}">
        <p14:creationId xmlns:p14="http://schemas.microsoft.com/office/powerpoint/2010/main" val="88706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1</a:t>
            </a:fld>
            <a:endParaRPr lang="en-GB"/>
          </a:p>
        </p:txBody>
      </p:sp>
    </p:spTree>
    <p:extLst>
      <p:ext uri="{BB962C8B-B14F-4D97-AF65-F5344CB8AC3E}">
        <p14:creationId xmlns:p14="http://schemas.microsoft.com/office/powerpoint/2010/main" val="145644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13</a:t>
            </a:fld>
            <a:endParaRPr lang="en-GB"/>
          </a:p>
        </p:txBody>
      </p:sp>
    </p:spTree>
    <p:extLst>
      <p:ext uri="{BB962C8B-B14F-4D97-AF65-F5344CB8AC3E}">
        <p14:creationId xmlns:p14="http://schemas.microsoft.com/office/powerpoint/2010/main" val="82305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14</a:t>
            </a:fld>
            <a:endParaRPr lang="en-GB"/>
          </a:p>
        </p:txBody>
      </p:sp>
    </p:spTree>
    <p:extLst>
      <p:ext uri="{BB962C8B-B14F-4D97-AF65-F5344CB8AC3E}">
        <p14:creationId xmlns:p14="http://schemas.microsoft.com/office/powerpoint/2010/main" val="67175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15</a:t>
            </a:fld>
            <a:endParaRPr lang="en-GB"/>
          </a:p>
        </p:txBody>
      </p:sp>
    </p:spTree>
    <p:extLst>
      <p:ext uri="{BB962C8B-B14F-4D97-AF65-F5344CB8AC3E}">
        <p14:creationId xmlns:p14="http://schemas.microsoft.com/office/powerpoint/2010/main" val="419997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16</a:t>
            </a:fld>
            <a:endParaRPr lang="en-GB"/>
          </a:p>
        </p:txBody>
      </p:sp>
    </p:spTree>
    <p:extLst>
      <p:ext uri="{BB962C8B-B14F-4D97-AF65-F5344CB8AC3E}">
        <p14:creationId xmlns:p14="http://schemas.microsoft.com/office/powerpoint/2010/main" val="1735030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17</a:t>
            </a:fld>
            <a:endParaRPr lang="en-GB"/>
          </a:p>
        </p:txBody>
      </p:sp>
    </p:spTree>
    <p:extLst>
      <p:ext uri="{BB962C8B-B14F-4D97-AF65-F5344CB8AC3E}">
        <p14:creationId xmlns:p14="http://schemas.microsoft.com/office/powerpoint/2010/main" val="345465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90"/>
          </a:p>
        </p:txBody>
      </p:sp>
      <p:sp>
        <p:nvSpPr>
          <p:cNvPr id="4" name="Slide Number Placeholder 3"/>
          <p:cNvSpPr>
            <a:spLocks noGrp="1"/>
          </p:cNvSpPr>
          <p:nvPr>
            <p:ph type="sldNum" sz="quarter" idx="5"/>
          </p:nvPr>
        </p:nvSpPr>
        <p:spPr/>
        <p:txBody>
          <a:bodyPr/>
          <a:lstStyle/>
          <a:p>
            <a:fld id="{207ADD4B-9A85-44B9-9BA1-46BDDB6A8C70}" type="slidenum">
              <a:rPr lang="en-KE" smtClean="0"/>
              <a:t>18</a:t>
            </a:fld>
            <a:endParaRPr lang="en-KE"/>
          </a:p>
        </p:txBody>
      </p:sp>
    </p:spTree>
    <p:extLst>
      <p:ext uri="{BB962C8B-B14F-4D97-AF65-F5344CB8AC3E}">
        <p14:creationId xmlns:p14="http://schemas.microsoft.com/office/powerpoint/2010/main" val="149251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sz="1090"/>
          </a:p>
        </p:txBody>
      </p:sp>
      <p:sp>
        <p:nvSpPr>
          <p:cNvPr id="4" name="Slide Number Placeholder 3"/>
          <p:cNvSpPr>
            <a:spLocks noGrp="1"/>
          </p:cNvSpPr>
          <p:nvPr>
            <p:ph type="sldNum" sz="quarter" idx="5"/>
          </p:nvPr>
        </p:nvSpPr>
        <p:spPr/>
        <p:txBody>
          <a:bodyPr/>
          <a:lstStyle/>
          <a:p>
            <a:fld id="{207ADD4B-9A85-44B9-9BA1-46BDDB6A8C70}" type="slidenum">
              <a:rPr lang="en-KE" smtClean="0"/>
              <a:t>19</a:t>
            </a:fld>
            <a:endParaRPr lang="en-KE"/>
          </a:p>
        </p:txBody>
      </p:sp>
    </p:spTree>
    <p:extLst>
      <p:ext uri="{BB962C8B-B14F-4D97-AF65-F5344CB8AC3E}">
        <p14:creationId xmlns:p14="http://schemas.microsoft.com/office/powerpoint/2010/main" val="353263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21</a:t>
            </a:fld>
            <a:endParaRPr lang="en-GB"/>
          </a:p>
        </p:txBody>
      </p:sp>
    </p:spTree>
    <p:extLst>
      <p:ext uri="{BB962C8B-B14F-4D97-AF65-F5344CB8AC3E}">
        <p14:creationId xmlns:p14="http://schemas.microsoft.com/office/powerpoint/2010/main" val="362904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22</a:t>
            </a:fld>
            <a:endParaRPr lang="en-GB"/>
          </a:p>
        </p:txBody>
      </p:sp>
    </p:spTree>
    <p:extLst>
      <p:ext uri="{BB962C8B-B14F-4D97-AF65-F5344CB8AC3E}">
        <p14:creationId xmlns:p14="http://schemas.microsoft.com/office/powerpoint/2010/main" val="291307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23</a:t>
            </a:fld>
            <a:endParaRPr lang="en-GB"/>
          </a:p>
        </p:txBody>
      </p:sp>
    </p:spTree>
    <p:extLst>
      <p:ext uri="{BB962C8B-B14F-4D97-AF65-F5344CB8AC3E}">
        <p14:creationId xmlns:p14="http://schemas.microsoft.com/office/powerpoint/2010/main" val="66551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Clr>
                <a:srgbClr val="BEDD60"/>
              </a:buClr>
              <a:buFontTx/>
              <a:buChar char="•"/>
              <a:defRPr/>
            </a:pPr>
            <a:endParaRPr lang="en-US" sz="1200" kern="0" dirty="0"/>
          </a:p>
          <a:p>
            <a:pPr marL="342900" indent="-342900">
              <a:spcBef>
                <a:spcPct val="20000"/>
              </a:spcBef>
              <a:buClr>
                <a:srgbClr val="BEDD60"/>
              </a:buClr>
              <a:buFontTx/>
              <a:buChar char="•"/>
              <a:defRPr/>
            </a:pPr>
            <a:endParaRPr lang="en-US" sz="1200" kern="0" dirty="0"/>
          </a:p>
          <a:p>
            <a:pPr marL="342900" indent="-342900">
              <a:spcBef>
                <a:spcPct val="20000"/>
              </a:spcBef>
              <a:buClr>
                <a:srgbClr val="BEDD60"/>
              </a:buClr>
              <a:buFontTx/>
              <a:buChar char="•"/>
              <a:defRPr/>
            </a:pPr>
            <a:r>
              <a:rPr lang="en-US" sz="1200" kern="0" dirty="0" err="1"/>
              <a:t>FinAccess</a:t>
            </a:r>
            <a:r>
              <a:rPr lang="en-US" sz="1200" kern="0" baseline="0" dirty="0"/>
              <a:t> surveys tracking progress towards financial inclusion in Kenya have been regularly conducted since 2006</a:t>
            </a:r>
          </a:p>
          <a:p>
            <a:pPr marL="342900" indent="-342900">
              <a:spcBef>
                <a:spcPct val="20000"/>
              </a:spcBef>
              <a:buClr>
                <a:srgbClr val="BEDD60"/>
              </a:buClr>
              <a:buFontTx/>
              <a:buChar char="•"/>
              <a:defRPr/>
            </a:pPr>
            <a:r>
              <a:rPr lang="en-US" sz="1200" kern="0" baseline="0" dirty="0"/>
              <a:t>The 2016 survey is the fourth, spanning ten years of financial sector development in Kenya</a:t>
            </a:r>
          </a:p>
          <a:p>
            <a:pPr marL="0" indent="0">
              <a:spcBef>
                <a:spcPct val="20000"/>
              </a:spcBef>
              <a:buClr>
                <a:srgbClr val="BEDD60"/>
              </a:buClr>
              <a:buFontTx/>
              <a:buNone/>
              <a:defRPr/>
            </a:pPr>
            <a:r>
              <a:rPr lang="en-US" sz="1200" kern="0" dirty="0"/>
              <a:t>Not only does</a:t>
            </a:r>
            <a:r>
              <a:rPr lang="en-US" sz="1200" kern="0" baseline="0" dirty="0"/>
              <a:t> the survey </a:t>
            </a:r>
            <a:r>
              <a:rPr lang="en-US" sz="1200" kern="0" dirty="0"/>
              <a:t>provide an</a:t>
            </a:r>
            <a:r>
              <a:rPr lang="en-US" sz="1200" kern="0" baseline="0" dirty="0"/>
              <a:t> </a:t>
            </a:r>
            <a:r>
              <a:rPr lang="en-US" sz="1200" kern="0" dirty="0"/>
              <a:t>Empirical basis to </a:t>
            </a:r>
            <a:r>
              <a:rPr lang="en-US" sz="1400" b="1" kern="0" dirty="0"/>
              <a:t>track progress </a:t>
            </a:r>
            <a:r>
              <a:rPr lang="en-US" sz="1400" kern="0" dirty="0"/>
              <a:t>on financial inclusion in Kenya. It also</a:t>
            </a:r>
            <a:endParaRPr lang="en-US" sz="1200" kern="0" dirty="0"/>
          </a:p>
          <a:p>
            <a:pPr marL="342900" indent="-342900">
              <a:spcBef>
                <a:spcPct val="20000"/>
              </a:spcBef>
              <a:buClr>
                <a:srgbClr val="BEDD60"/>
              </a:buClr>
              <a:buFontTx/>
              <a:buChar char="•"/>
              <a:defRPr/>
            </a:pPr>
            <a:r>
              <a:rPr lang="en-US" sz="1200" kern="0" dirty="0"/>
              <a:t>Provides information to the private sector about </a:t>
            </a:r>
            <a:r>
              <a:rPr lang="en-US" sz="1400" b="1" kern="0" dirty="0"/>
              <a:t>market opportunities</a:t>
            </a:r>
            <a:endParaRPr lang="en-US" sz="1200" kern="0" dirty="0"/>
          </a:p>
          <a:p>
            <a:pPr marL="342900" indent="-342900">
              <a:spcBef>
                <a:spcPct val="20000"/>
              </a:spcBef>
              <a:buClr>
                <a:srgbClr val="BEDD60"/>
              </a:buClr>
              <a:buFontTx/>
              <a:buChar char="•"/>
              <a:defRPr/>
            </a:pPr>
            <a:r>
              <a:rPr lang="en-US" sz="1200" kern="0" dirty="0"/>
              <a:t>Provides information to </a:t>
            </a:r>
            <a:r>
              <a:rPr lang="en-US" sz="1400" b="1" kern="0" dirty="0"/>
              <a:t>policy </a:t>
            </a:r>
            <a:r>
              <a:rPr lang="en-US" sz="1200" kern="0" dirty="0"/>
              <a:t>makers about the main barriers to access, and options for </a:t>
            </a:r>
            <a:r>
              <a:rPr lang="en-US" sz="1400" b="1" kern="0" dirty="0"/>
              <a:t>reforms</a:t>
            </a:r>
            <a:endParaRPr lang="en-US" sz="1200" kern="0" dirty="0"/>
          </a:p>
          <a:p>
            <a:pPr marL="342900" indent="-342900">
              <a:spcBef>
                <a:spcPct val="20000"/>
              </a:spcBef>
              <a:buClr>
                <a:srgbClr val="BEDD60"/>
              </a:buClr>
              <a:buFontTx/>
              <a:buChar char="•"/>
              <a:defRPr/>
            </a:pPr>
            <a:r>
              <a:rPr lang="en-US" sz="1200" kern="0" dirty="0"/>
              <a:t>Provides data for Academic </a:t>
            </a:r>
            <a:r>
              <a:rPr lang="en-US" sz="1400" b="1" kern="0" dirty="0"/>
              <a:t>research</a:t>
            </a:r>
            <a:r>
              <a:rPr lang="en-US" sz="1200" kern="0" dirty="0"/>
              <a:t> into impact on growth and poverty reduction</a:t>
            </a:r>
          </a:p>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3</a:t>
            </a:fld>
            <a:endParaRPr lang="en-GB"/>
          </a:p>
        </p:txBody>
      </p:sp>
    </p:spTree>
    <p:extLst>
      <p:ext uri="{BB962C8B-B14F-4D97-AF65-F5344CB8AC3E}">
        <p14:creationId xmlns:p14="http://schemas.microsoft.com/office/powerpoint/2010/main" val="65878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24</a:t>
            </a:fld>
            <a:endParaRPr lang="en-GB"/>
          </a:p>
        </p:txBody>
      </p:sp>
    </p:spTree>
    <p:extLst>
      <p:ext uri="{BB962C8B-B14F-4D97-AF65-F5344CB8AC3E}">
        <p14:creationId xmlns:p14="http://schemas.microsoft.com/office/powerpoint/2010/main" val="1256351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25</a:t>
            </a:fld>
            <a:endParaRPr lang="en-GB"/>
          </a:p>
        </p:txBody>
      </p:sp>
    </p:spTree>
    <p:extLst>
      <p:ext uri="{BB962C8B-B14F-4D97-AF65-F5344CB8AC3E}">
        <p14:creationId xmlns:p14="http://schemas.microsoft.com/office/powerpoint/2010/main" val="2153883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26</a:t>
            </a:fld>
            <a:endParaRPr lang="en-GB"/>
          </a:p>
        </p:txBody>
      </p:sp>
    </p:spTree>
    <p:extLst>
      <p:ext uri="{BB962C8B-B14F-4D97-AF65-F5344CB8AC3E}">
        <p14:creationId xmlns:p14="http://schemas.microsoft.com/office/powerpoint/2010/main" val="1771416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27</a:t>
            </a:fld>
            <a:endParaRPr lang="en-GB"/>
          </a:p>
        </p:txBody>
      </p:sp>
    </p:spTree>
    <p:extLst>
      <p:ext uri="{BB962C8B-B14F-4D97-AF65-F5344CB8AC3E}">
        <p14:creationId xmlns:p14="http://schemas.microsoft.com/office/powerpoint/2010/main" val="716314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28</a:t>
            </a:fld>
            <a:endParaRPr lang="en-GB"/>
          </a:p>
        </p:txBody>
      </p:sp>
    </p:spTree>
    <p:extLst>
      <p:ext uri="{BB962C8B-B14F-4D97-AF65-F5344CB8AC3E}">
        <p14:creationId xmlns:p14="http://schemas.microsoft.com/office/powerpoint/2010/main" val="389008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fld id="{CD5E6E42-5D35-43CA-ABCB-8AFCFC2CA174}" type="slidenum">
              <a:rPr lang="en-GB" smtClean="0"/>
              <a:t>29</a:t>
            </a:fld>
            <a:endParaRPr lang="en-GB"/>
          </a:p>
        </p:txBody>
      </p:sp>
    </p:spTree>
    <p:extLst>
      <p:ext uri="{BB962C8B-B14F-4D97-AF65-F5344CB8AC3E}">
        <p14:creationId xmlns:p14="http://schemas.microsoft.com/office/powerpoint/2010/main" val="182547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30</a:t>
            </a:fld>
            <a:endParaRPr lang="en-GB"/>
          </a:p>
        </p:txBody>
      </p:sp>
    </p:spTree>
    <p:extLst>
      <p:ext uri="{BB962C8B-B14F-4D97-AF65-F5344CB8AC3E}">
        <p14:creationId xmlns:p14="http://schemas.microsoft.com/office/powerpoint/2010/main" val="2439284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600"/>
          </a:p>
        </p:txBody>
      </p:sp>
      <p:sp>
        <p:nvSpPr>
          <p:cNvPr id="4" name="Slide Number Placeholder 3"/>
          <p:cNvSpPr>
            <a:spLocks noGrp="1"/>
          </p:cNvSpPr>
          <p:nvPr>
            <p:ph type="sldNum" sz="quarter" idx="10"/>
          </p:nvPr>
        </p:nvSpPr>
        <p:spPr/>
        <p:txBody>
          <a:bodyPr/>
          <a:lstStyle/>
          <a:p>
            <a:fld id="{CD5E6E42-5D35-43CA-ABCB-8AFCFC2CA174}" type="slidenum">
              <a:rPr lang="en-GB" smtClean="0"/>
              <a:t>31</a:t>
            </a:fld>
            <a:endParaRPr lang="en-GB"/>
          </a:p>
        </p:txBody>
      </p:sp>
    </p:spTree>
    <p:extLst>
      <p:ext uri="{BB962C8B-B14F-4D97-AF65-F5344CB8AC3E}">
        <p14:creationId xmlns:p14="http://schemas.microsoft.com/office/powerpoint/2010/main" val="815503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CD5E6E42-5D35-43CA-ABCB-8AFCFC2CA174}" type="slidenum">
              <a:rPr lang="en-GB" smtClean="0"/>
              <a:t>32</a:t>
            </a:fld>
            <a:endParaRPr lang="en-GB"/>
          </a:p>
        </p:txBody>
      </p:sp>
    </p:spTree>
    <p:extLst>
      <p:ext uri="{BB962C8B-B14F-4D97-AF65-F5344CB8AC3E}">
        <p14:creationId xmlns:p14="http://schemas.microsoft.com/office/powerpoint/2010/main" val="133822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05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9E3A19E-B7FD-413B-8AB9-63138129F2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E9CA6EFD-0416-48CE-917F-A0975997D3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1508" name="Slide Number Placeholder 3">
            <a:extLst>
              <a:ext uri="{FF2B5EF4-FFF2-40B4-BE49-F238E27FC236}">
                <a16:creationId xmlns:a16="http://schemas.microsoft.com/office/drawing/2014/main" id="{F6F5BE68-488E-4B90-8E15-FC3310432E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fontAlgn="base">
              <a:spcBef>
                <a:spcPct val="0"/>
              </a:spcBef>
              <a:spcAft>
                <a:spcPct val="0"/>
              </a:spcAft>
              <a:defRPr>
                <a:solidFill>
                  <a:schemeClr val="tx1"/>
                </a:solidFill>
                <a:latin typeface="Calisto MT" panose="02040603050505030304" pitchFamily="18" charset="0"/>
              </a:defRPr>
            </a:lvl6pPr>
            <a:lvl7pPr marL="2971800" indent="-228600" fontAlgn="base">
              <a:spcBef>
                <a:spcPct val="0"/>
              </a:spcBef>
              <a:spcAft>
                <a:spcPct val="0"/>
              </a:spcAft>
              <a:defRPr>
                <a:solidFill>
                  <a:schemeClr val="tx1"/>
                </a:solidFill>
                <a:latin typeface="Calisto MT" panose="02040603050505030304" pitchFamily="18" charset="0"/>
              </a:defRPr>
            </a:lvl7pPr>
            <a:lvl8pPr marL="3429000" indent="-228600" fontAlgn="base">
              <a:spcBef>
                <a:spcPct val="0"/>
              </a:spcBef>
              <a:spcAft>
                <a:spcPct val="0"/>
              </a:spcAft>
              <a:defRPr>
                <a:solidFill>
                  <a:schemeClr val="tx1"/>
                </a:solidFill>
                <a:latin typeface="Calisto MT" panose="02040603050505030304" pitchFamily="18" charset="0"/>
              </a:defRPr>
            </a:lvl8pPr>
            <a:lvl9pPr marL="3886200" indent="-228600" fontAlgn="base">
              <a:spcBef>
                <a:spcPct val="0"/>
              </a:spcBef>
              <a:spcAft>
                <a:spcPct val="0"/>
              </a:spcAft>
              <a:defRPr>
                <a:solidFill>
                  <a:schemeClr val="tx1"/>
                </a:solidFill>
                <a:latin typeface="Calisto MT" panose="02040603050505030304" pitchFamily="18" charset="0"/>
              </a:defRPr>
            </a:lvl9pPr>
          </a:lstStyle>
          <a:p>
            <a:pPr fontAlgn="base">
              <a:spcBef>
                <a:spcPct val="0"/>
              </a:spcBef>
              <a:spcAft>
                <a:spcPct val="0"/>
              </a:spcAft>
            </a:pPr>
            <a:fld id="{83AD2710-6CC6-42C8-AB65-22BE6713C92C}" type="slidenum">
              <a:rPr lang="en-GB" altLang="en-US">
                <a:latin typeface="Calibri" panose="020F0502020204030204" pitchFamily="34" charset="0"/>
              </a:rPr>
              <a:pPr fontAlgn="base">
                <a:spcBef>
                  <a:spcPct val="0"/>
                </a:spcBef>
                <a:spcAft>
                  <a:spcPct val="0"/>
                </a:spcAft>
              </a:pPr>
              <a:t>5</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2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753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3181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561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701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765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7379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D5E6E42-5D35-43CA-ABCB-8AFCFC2CA174}" type="slidenum">
              <a:rPr lang="en-GB" smtClean="0"/>
              <a:t>41</a:t>
            </a:fld>
            <a:endParaRPr lang="en-GB"/>
          </a:p>
        </p:txBody>
      </p:sp>
    </p:spTree>
    <p:extLst>
      <p:ext uri="{BB962C8B-B14F-4D97-AF65-F5344CB8AC3E}">
        <p14:creationId xmlns:p14="http://schemas.microsoft.com/office/powerpoint/2010/main" val="1209292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25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A679FF9-6B64-498B-83A9-1ED8B0C043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C3469EF-2C9B-4309-81DA-B5BAD4C575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23556" name="Slide Number Placeholder 3">
            <a:extLst>
              <a:ext uri="{FF2B5EF4-FFF2-40B4-BE49-F238E27FC236}">
                <a16:creationId xmlns:a16="http://schemas.microsoft.com/office/drawing/2014/main" id="{2304B1A7-8A76-46A5-9798-9BEE248E0F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sto MT" panose="02040603050505030304" pitchFamily="18" charset="0"/>
              </a:defRPr>
            </a:lvl1pPr>
            <a:lvl2pPr marL="742950" indent="-285750">
              <a:defRPr>
                <a:solidFill>
                  <a:schemeClr val="tx1"/>
                </a:solidFill>
                <a:latin typeface="Calisto MT" panose="02040603050505030304" pitchFamily="18" charset="0"/>
              </a:defRPr>
            </a:lvl2pPr>
            <a:lvl3pPr marL="1143000" indent="-228600">
              <a:defRPr>
                <a:solidFill>
                  <a:schemeClr val="tx1"/>
                </a:solidFill>
                <a:latin typeface="Calisto MT" panose="02040603050505030304" pitchFamily="18" charset="0"/>
              </a:defRPr>
            </a:lvl3pPr>
            <a:lvl4pPr marL="1600200" indent="-228600">
              <a:defRPr>
                <a:solidFill>
                  <a:schemeClr val="tx1"/>
                </a:solidFill>
                <a:latin typeface="Calisto MT" panose="02040603050505030304" pitchFamily="18" charset="0"/>
              </a:defRPr>
            </a:lvl4pPr>
            <a:lvl5pPr marL="2057400" indent="-228600">
              <a:defRPr>
                <a:solidFill>
                  <a:schemeClr val="tx1"/>
                </a:solidFill>
                <a:latin typeface="Calisto MT" panose="02040603050505030304" pitchFamily="18" charset="0"/>
              </a:defRPr>
            </a:lvl5pPr>
            <a:lvl6pPr marL="2514600" indent="-228600" fontAlgn="base">
              <a:spcBef>
                <a:spcPct val="0"/>
              </a:spcBef>
              <a:spcAft>
                <a:spcPct val="0"/>
              </a:spcAft>
              <a:defRPr>
                <a:solidFill>
                  <a:schemeClr val="tx1"/>
                </a:solidFill>
                <a:latin typeface="Calisto MT" panose="02040603050505030304" pitchFamily="18" charset="0"/>
              </a:defRPr>
            </a:lvl6pPr>
            <a:lvl7pPr marL="2971800" indent="-228600" fontAlgn="base">
              <a:spcBef>
                <a:spcPct val="0"/>
              </a:spcBef>
              <a:spcAft>
                <a:spcPct val="0"/>
              </a:spcAft>
              <a:defRPr>
                <a:solidFill>
                  <a:schemeClr val="tx1"/>
                </a:solidFill>
                <a:latin typeface="Calisto MT" panose="02040603050505030304" pitchFamily="18" charset="0"/>
              </a:defRPr>
            </a:lvl7pPr>
            <a:lvl8pPr marL="3429000" indent="-228600" fontAlgn="base">
              <a:spcBef>
                <a:spcPct val="0"/>
              </a:spcBef>
              <a:spcAft>
                <a:spcPct val="0"/>
              </a:spcAft>
              <a:defRPr>
                <a:solidFill>
                  <a:schemeClr val="tx1"/>
                </a:solidFill>
                <a:latin typeface="Calisto MT" panose="02040603050505030304" pitchFamily="18" charset="0"/>
              </a:defRPr>
            </a:lvl8pPr>
            <a:lvl9pPr marL="3886200" indent="-228600" fontAlgn="base">
              <a:spcBef>
                <a:spcPct val="0"/>
              </a:spcBef>
              <a:spcAft>
                <a:spcPct val="0"/>
              </a:spcAft>
              <a:defRPr>
                <a:solidFill>
                  <a:schemeClr val="tx1"/>
                </a:solidFill>
                <a:latin typeface="Calisto MT" panose="02040603050505030304" pitchFamily="18" charset="0"/>
              </a:defRPr>
            </a:lvl9pPr>
          </a:lstStyle>
          <a:p>
            <a:pPr fontAlgn="base">
              <a:spcBef>
                <a:spcPct val="0"/>
              </a:spcBef>
              <a:spcAft>
                <a:spcPct val="0"/>
              </a:spcAft>
            </a:pPr>
            <a:fld id="{66B03962-E9AD-4589-B8EC-86251E1E7739}" type="slidenum">
              <a:rPr lang="en-GB" altLang="en-US">
                <a:latin typeface="Calibri" panose="020F0502020204030204" pitchFamily="34" charset="0"/>
              </a:rPr>
              <a:pPr fontAlgn="base">
                <a:spcBef>
                  <a:spcPct val="0"/>
                </a:spcBef>
                <a:spcAft>
                  <a:spcPct val="0"/>
                </a:spcAft>
              </a:pPr>
              <a:t>6</a:t>
            </a:fld>
            <a:endParaRPr lang="en-GB"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6E42-5D35-43CA-ABCB-8AFCFC2CA1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4107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financial health index across the population shows a marked decline since 2016.</a:t>
            </a:r>
          </a:p>
          <a:p>
            <a:pPr marL="171450" indent="-171450">
              <a:buFont typeface="Arial" panose="020B0604020202020204" pitchFamily="34" charset="0"/>
              <a:buChar char="•"/>
            </a:pPr>
            <a:r>
              <a:rPr lang="en-GB" dirty="0"/>
              <a:t>This may be because of a general tightening of economic conditions for many- reflected also in a higher proportion who say their financial lives have worsened.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Statistical abstract (2018) also shows some indications of economic stress across different sectors as well as price increases in food and fuel…</a:t>
            </a:r>
          </a:p>
          <a:p>
            <a:pPr marL="0" indent="0">
              <a:buFont typeface="Arial" panose="020B0604020202020204" pitchFamily="34" charset="0"/>
              <a:buNone/>
            </a:pPr>
            <a:endParaRPr lang="en-GB" dirty="0"/>
          </a:p>
          <a:p>
            <a:pPr lvl="0"/>
            <a:r>
              <a:rPr lang="en-KE" sz="1200" kern="1200" dirty="0">
                <a:solidFill>
                  <a:schemeClr val="tx1"/>
                </a:solidFill>
                <a:effectLst/>
                <a:latin typeface="+mn-lt"/>
                <a:ea typeface="+mn-ea"/>
                <a:cs typeface="+mn-cs"/>
              </a:rPr>
              <a:t>The price index of food and non-alcoholic beverages increased by just under </a:t>
            </a:r>
            <a:r>
              <a:rPr lang="en-KE" sz="1200" b="1" kern="1200" dirty="0">
                <a:solidFill>
                  <a:schemeClr val="tx1"/>
                </a:solidFill>
                <a:effectLst/>
                <a:latin typeface="+mn-lt"/>
                <a:ea typeface="+mn-ea"/>
                <a:cs typeface="+mn-cs"/>
              </a:rPr>
              <a:t>16% </a:t>
            </a:r>
            <a:r>
              <a:rPr lang="en-KE" sz="1200" kern="1200" dirty="0">
                <a:solidFill>
                  <a:schemeClr val="tx1"/>
                </a:solidFill>
                <a:effectLst/>
                <a:latin typeface="+mn-lt"/>
                <a:ea typeface="+mn-ea"/>
                <a:cs typeface="+mn-cs"/>
              </a:rPr>
              <a:t>from January 2016 to December 2017 (TABLE 3.20) This seems to have particularly affected low income urban dwellers with in increase in the </a:t>
            </a:r>
            <a:r>
              <a:rPr lang="en-GB" sz="1200" kern="1200" dirty="0">
                <a:solidFill>
                  <a:schemeClr val="tx1"/>
                </a:solidFill>
                <a:effectLst/>
                <a:latin typeface="+mn-lt"/>
                <a:ea typeface="+mn-ea"/>
                <a:cs typeface="+mn-cs"/>
              </a:rPr>
              <a:t>price index for the </a:t>
            </a:r>
            <a:r>
              <a:rPr lang="en-KE" sz="1200" kern="1200" dirty="0">
                <a:solidFill>
                  <a:schemeClr val="tx1"/>
                </a:solidFill>
                <a:effectLst/>
                <a:latin typeface="+mn-lt"/>
                <a:ea typeface="+mn-ea"/>
                <a:cs typeface="+mn-cs"/>
              </a:rPr>
              <a:t>low income population of Nairobi of just under 20%</a:t>
            </a:r>
          </a:p>
          <a:p>
            <a:pPr marL="0" marR="0" lvl="0" indent="0" algn="l" defTabSz="914400" rtl="0" eaLnBrk="1" fontAlgn="auto" latinLnBrk="0" hangingPunct="1">
              <a:lnSpc>
                <a:spcPct val="100000"/>
              </a:lnSpc>
              <a:spcBef>
                <a:spcPts val="0"/>
              </a:spcBef>
              <a:spcAft>
                <a:spcPts val="0"/>
              </a:spcAft>
              <a:buClrTx/>
              <a:buSzTx/>
              <a:buFontTx/>
              <a:buNone/>
              <a:tabLst/>
              <a:defRPr/>
            </a:pPr>
            <a:r>
              <a:rPr lang="en-KE" sz="1200" kern="1200" dirty="0">
                <a:solidFill>
                  <a:schemeClr val="tx1"/>
                </a:solidFill>
                <a:effectLst/>
                <a:latin typeface="+mn-lt"/>
                <a:ea typeface="+mn-ea"/>
                <a:cs typeface="+mn-cs"/>
              </a:rPr>
              <a:t>The average price of petrol (super) increased by just under </a:t>
            </a:r>
            <a:r>
              <a:rPr lang="en-KE" sz="1200" b="1" kern="1200" dirty="0">
                <a:solidFill>
                  <a:schemeClr val="tx1"/>
                </a:solidFill>
                <a:effectLst/>
                <a:latin typeface="+mn-lt"/>
                <a:ea typeface="+mn-ea"/>
                <a:cs typeface="+mn-cs"/>
              </a:rPr>
              <a:t>11% </a:t>
            </a:r>
            <a:r>
              <a:rPr lang="en-KE" sz="1200" kern="1200" dirty="0">
                <a:solidFill>
                  <a:schemeClr val="tx1"/>
                </a:solidFill>
                <a:effectLst/>
                <a:latin typeface="+mn-lt"/>
                <a:ea typeface="+mn-ea"/>
                <a:cs typeface="+mn-cs"/>
              </a:rPr>
              <a:t>from 2016 to 2017 (TABLE 3.21)</a:t>
            </a:r>
          </a:p>
          <a:p>
            <a:pPr lvl="0"/>
            <a:endParaRPr lang="en-GB" sz="1200" kern="1200" dirty="0">
              <a:solidFill>
                <a:schemeClr val="tx1"/>
              </a:solidFill>
              <a:effectLst/>
              <a:latin typeface="+mn-lt"/>
              <a:ea typeface="+mn-ea"/>
              <a:cs typeface="+mn-cs"/>
            </a:endParaRPr>
          </a:p>
          <a:p>
            <a:pPr lvl="0"/>
            <a:r>
              <a:rPr lang="en-KE" sz="1200" kern="1200" dirty="0">
                <a:solidFill>
                  <a:schemeClr val="tx1"/>
                </a:solidFill>
                <a:effectLst/>
                <a:latin typeface="+mn-lt"/>
                <a:ea typeface="+mn-ea"/>
                <a:cs typeface="+mn-cs"/>
              </a:rPr>
              <a:t>Public sector earnings growth from agriculture and forestry slowed to 1.5% between 2016 - 2017. The average  year on year growth between 2013 and 2017 was 10.7% (TABLE 3.8)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KE" sz="1200" kern="1200" dirty="0">
                <a:solidFill>
                  <a:schemeClr val="tx1"/>
                </a:solidFill>
                <a:effectLst/>
                <a:latin typeface="+mn-lt"/>
                <a:ea typeface="+mn-ea"/>
                <a:cs typeface="+mn-cs"/>
              </a:rPr>
              <a:t>Wage employment in private agriculture, forestry and fishing fell by around 1.6% (TABLE 3.3a)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KE" sz="1200" kern="1200" dirty="0">
                <a:solidFill>
                  <a:schemeClr val="tx1"/>
                </a:solidFill>
                <a:effectLst/>
                <a:latin typeface="+mn-lt"/>
                <a:ea typeface="+mn-ea"/>
                <a:cs typeface="+mn-cs"/>
              </a:rPr>
              <a:t>0.6% year on year decrease in earnings in the public sector </a:t>
            </a:r>
            <a:r>
              <a:rPr lang="en-GB" sz="1200" kern="1200" dirty="0">
                <a:solidFill>
                  <a:schemeClr val="tx1"/>
                </a:solidFill>
                <a:effectLst/>
                <a:latin typeface="+mn-lt"/>
                <a:ea typeface="+mn-ea"/>
                <a:cs typeface="+mn-cs"/>
              </a:rPr>
              <a:t>from</a:t>
            </a:r>
            <a:r>
              <a:rPr lang="en-KE" sz="1200" kern="1200" dirty="0">
                <a:solidFill>
                  <a:schemeClr val="tx1"/>
                </a:solidFill>
                <a:effectLst/>
                <a:latin typeface="+mn-lt"/>
                <a:ea typeface="+mn-ea"/>
                <a:cs typeface="+mn-cs"/>
              </a:rPr>
              <a:t> manufacturing. This compares with an average year on year increase of 11.2% between 2013 - 2016</a:t>
            </a:r>
          </a:p>
          <a:p>
            <a:pPr marL="0" indent="0">
              <a:buFont typeface="Arial" panose="020B0604020202020204" pitchFamily="34" charset="0"/>
              <a:buNone/>
            </a:pPr>
            <a:endParaRPr lang="en-GB" dirty="0"/>
          </a:p>
          <a:p>
            <a:pPr marL="0" indent="0">
              <a:buFont typeface="Arial" panose="020B0604020202020204" pitchFamily="34" charset="0"/>
              <a:buNone/>
            </a:pP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45</a:t>
            </a:fld>
            <a:endParaRPr lang="en-KE"/>
          </a:p>
        </p:txBody>
      </p:sp>
    </p:spTree>
    <p:extLst>
      <p:ext uri="{BB962C8B-B14F-4D97-AF65-F5344CB8AC3E}">
        <p14:creationId xmlns:p14="http://schemas.microsoft.com/office/powerpoint/2010/main" val="158916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46</a:t>
            </a:fld>
            <a:endParaRPr lang="en-GB"/>
          </a:p>
        </p:txBody>
      </p:sp>
    </p:spTree>
    <p:extLst>
      <p:ext uri="{BB962C8B-B14F-4D97-AF65-F5344CB8AC3E}">
        <p14:creationId xmlns:p14="http://schemas.microsoft.com/office/powerpoint/2010/main" val="128107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7</a:t>
            </a:fld>
            <a:endParaRPr lang="en-GB"/>
          </a:p>
        </p:txBody>
      </p:sp>
    </p:spTree>
    <p:extLst>
      <p:ext uri="{BB962C8B-B14F-4D97-AF65-F5344CB8AC3E}">
        <p14:creationId xmlns:p14="http://schemas.microsoft.com/office/powerpoint/2010/main" val="2493898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8</a:t>
            </a:fld>
            <a:endParaRPr lang="en-GB"/>
          </a:p>
        </p:txBody>
      </p:sp>
    </p:spTree>
    <p:extLst>
      <p:ext uri="{BB962C8B-B14F-4D97-AF65-F5344CB8AC3E}">
        <p14:creationId xmlns:p14="http://schemas.microsoft.com/office/powerpoint/2010/main" val="2565113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9</a:t>
            </a:fld>
            <a:endParaRPr lang="en-GB"/>
          </a:p>
        </p:txBody>
      </p:sp>
    </p:spTree>
    <p:extLst>
      <p:ext uri="{BB962C8B-B14F-4D97-AF65-F5344CB8AC3E}">
        <p14:creationId xmlns:p14="http://schemas.microsoft.com/office/powerpoint/2010/main" val="329038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10</a:t>
            </a:fld>
            <a:endParaRPr lang="en-GB"/>
          </a:p>
        </p:txBody>
      </p:sp>
    </p:spTree>
    <p:extLst>
      <p:ext uri="{BB962C8B-B14F-4D97-AF65-F5344CB8AC3E}">
        <p14:creationId xmlns:p14="http://schemas.microsoft.com/office/powerpoint/2010/main" val="23001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12</a:t>
            </a:fld>
            <a:endParaRPr lang="en-GB"/>
          </a:p>
        </p:txBody>
      </p:sp>
    </p:spTree>
    <p:extLst>
      <p:ext uri="{BB962C8B-B14F-4D97-AF65-F5344CB8AC3E}">
        <p14:creationId xmlns:p14="http://schemas.microsoft.com/office/powerpoint/2010/main" val="188389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5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09E218E0-C8E4-48C0-8CC7-7BEE1C33EE25}" type="datetime1">
              <a:rPr lang="en-GB" smtClean="0"/>
              <a:t>28/02/2022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67714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3393635E-C39F-47CF-BA7C-101FFC4E4031}" type="datetime1">
              <a:rPr lang="en-GB" smtClean="0"/>
              <a:t>28/02/2022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281837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83" y="2443983"/>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522CF7E7-B8EC-40EF-838B-9E1F1646BF31}" type="datetime1">
              <a:rPr lang="en-GB" smtClean="0"/>
              <a:t>28/02/2022</a:t>
            </a:fld>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697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7F4AD421-AEA7-4CCC-888A-A5F95F9A5264}" type="datetime1">
              <a:rPr lang="en-GB" smtClean="0"/>
              <a:t>28/02/2022</a:t>
            </a:fld>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76479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fld id="{F1FDC358-17AD-41CE-B454-0CBE7ECC4E32}" type="datetime1">
              <a:rPr lang="en-GB" smtClean="0"/>
              <a:t>28/02/2022</a:t>
            </a:fld>
            <a:endParaRPr lang="en-GB"/>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341036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fld id="{3378DB53-2C15-4307-82DE-4FA8A00DB557}" type="datetime1">
              <a:rPr lang="en-GB" smtClean="0"/>
              <a:t>28/02/2022</a:t>
            </a:fld>
            <a:endParaRPr lang="en-GB"/>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264292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descr="Finaccess-top-banner-thi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Tree>
    <p:extLst>
      <p:ext uri="{BB962C8B-B14F-4D97-AF65-F5344CB8AC3E}">
        <p14:creationId xmlns:p14="http://schemas.microsoft.com/office/powerpoint/2010/main" val="415961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Finaccess-top-banner-thi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AB160397-C79E-4ECD-9888-3AB69E8FC7F1}" type="datetime1">
              <a:rPr lang="en-GB" smtClean="0"/>
              <a:t>28/02/2022</a:t>
            </a:fld>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lvl1pPr>
              <a:defRPr>
                <a:solidFill>
                  <a:schemeClr val="tx2"/>
                </a:solidFill>
              </a:defRPr>
            </a:lvl1pPr>
          </a:lstStyle>
          <a:p>
            <a:fld id="{5EEDB22F-4A2B-43E8-8DE7-D0EC24ABB9A3}" type="slidenum">
              <a:rPr lang="en-GB" smtClean="0"/>
              <a:t>‹#›</a:t>
            </a:fld>
            <a:endParaRPr lang="en-GB" dirty="0"/>
          </a:p>
        </p:txBody>
      </p:sp>
    </p:spTree>
    <p:extLst>
      <p:ext uri="{BB962C8B-B14F-4D97-AF65-F5344CB8AC3E}">
        <p14:creationId xmlns:p14="http://schemas.microsoft.com/office/powerpoint/2010/main" val="361952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A49B0120-27BE-4C40-AE07-2E633183F750}" type="datetime1">
              <a:rPr lang="en-GB" smtClean="0"/>
              <a:t>28/02/2022</a:t>
            </a:fld>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154811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inaccess-top-banner-thi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66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BK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826899"/>
            <a:ext cx="1503000" cy="855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3563888" y="5826899"/>
            <a:ext cx="1127833" cy="736544"/>
          </a:xfrm>
          <a:prstGeom prst="rect">
            <a:avLst/>
          </a:prstGeom>
        </p:spPr>
      </p:pic>
      <p:pic>
        <p:nvPicPr>
          <p:cNvPr id="7" name="Picture 6" descr="fin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341912"/>
            <a:ext cx="3024336" cy="186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51520" y="2574161"/>
            <a:ext cx="8640960" cy="171893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lang="en-US" sz="4000" b="1" dirty="0">
                <a:solidFill>
                  <a:srgbClr val="002060"/>
                </a:solidFill>
              </a:rPr>
              <a:t>2021 FinAccess Household Survey:</a:t>
            </a:r>
          </a:p>
          <a:p>
            <a:pPr algn="ctr">
              <a:lnSpc>
                <a:spcPct val="150000"/>
              </a:lnSpc>
            </a:pPr>
            <a:r>
              <a:rPr lang="en-US" sz="4000" b="1" dirty="0">
                <a:solidFill>
                  <a:srgbClr val="002060"/>
                </a:solidFill>
              </a:rPr>
              <a:t>Key Findings</a:t>
            </a:r>
            <a:endParaRPr lang="en-US" sz="3600" b="1" dirty="0">
              <a:solidFill>
                <a:srgbClr val="002060"/>
              </a:solidFill>
              <a:latin typeface="David" panose="020E0502060401010101" pitchFamily="34" charset="-79"/>
              <a:cs typeface="David" panose="020E0502060401010101" pitchFamily="34" charset="-79"/>
            </a:endParaRPr>
          </a:p>
        </p:txBody>
      </p:sp>
      <p:sp>
        <p:nvSpPr>
          <p:cNvPr id="2" name="Slide Number Placeholder 1"/>
          <p:cNvSpPr>
            <a:spLocks noGrp="1"/>
          </p:cNvSpPr>
          <p:nvPr>
            <p:ph type="sldNum" sz="quarter" idx="12"/>
          </p:nvPr>
        </p:nvSpPr>
        <p:spPr/>
        <p:txBody>
          <a:bodyPr/>
          <a:lstStyle/>
          <a:p>
            <a:fld id="{5EEDB22F-4A2B-43E8-8DE7-D0EC24ABB9A3}" type="slidenum">
              <a:rPr lang="en-GB" smtClean="0"/>
              <a:t>1</a:t>
            </a:fld>
            <a:endParaRPr lang="en-GB"/>
          </a:p>
        </p:txBody>
      </p:sp>
      <p:pic>
        <p:nvPicPr>
          <p:cNvPr id="4098" name="Picture 2" descr="https://www.fsdkenya.org/wp-content/uploads/2020/10/fs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5826899"/>
            <a:ext cx="1224136" cy="62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rPr>
              <a:t>Key findings</a:t>
            </a:r>
          </a:p>
        </p:txBody>
      </p:sp>
      <p:sp>
        <p:nvSpPr>
          <p:cNvPr id="3" name="TextBox 2">
            <a:extLst>
              <a:ext uri="{FF2B5EF4-FFF2-40B4-BE49-F238E27FC236}">
                <a16:creationId xmlns:a16="http://schemas.microsoft.com/office/drawing/2014/main" id="{CCF456D5-0482-4551-9851-5E279F897F9A}"/>
              </a:ext>
            </a:extLst>
          </p:cNvPr>
          <p:cNvSpPr txBox="1"/>
          <p:nvPr/>
        </p:nvSpPr>
        <p:spPr>
          <a:xfrm>
            <a:off x="1331640" y="4581128"/>
            <a:ext cx="7035120" cy="461665"/>
          </a:xfrm>
          <a:prstGeom prst="rect">
            <a:avLst/>
          </a:prstGeom>
          <a:noFill/>
        </p:spPr>
        <p:txBody>
          <a:bodyPr wrap="square" rtlCol="0">
            <a:spAutoFit/>
          </a:bodyPr>
          <a:lstStyle/>
          <a:p>
            <a:pPr algn="ctr"/>
            <a:r>
              <a:rPr lang="en-US" sz="2400" dirty="0"/>
              <a:t>Access   Usage  Quality  Impact</a:t>
            </a:r>
          </a:p>
        </p:txBody>
      </p:sp>
      <p:cxnSp>
        <p:nvCxnSpPr>
          <p:cNvPr id="5" name="Straight Connector 4">
            <a:extLst>
              <a:ext uri="{FF2B5EF4-FFF2-40B4-BE49-F238E27FC236}">
                <a16:creationId xmlns:a16="http://schemas.microsoft.com/office/drawing/2014/main" id="{741666B5-8A23-4AA2-A8D8-2B9717A8F40D}"/>
              </a:ext>
            </a:extLst>
          </p:cNvPr>
          <p:cNvCxnSpPr>
            <a:cxnSpLocks/>
          </p:cNvCxnSpPr>
          <p:nvPr/>
        </p:nvCxnSpPr>
        <p:spPr>
          <a:xfrm>
            <a:off x="3779912" y="4682753"/>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D31A2BE-1A36-45B5-AC74-CAD72EC8CE9B}"/>
              </a:ext>
            </a:extLst>
          </p:cNvPr>
          <p:cNvCxnSpPr>
            <a:cxnSpLocks/>
          </p:cNvCxnSpPr>
          <p:nvPr/>
        </p:nvCxnSpPr>
        <p:spPr>
          <a:xfrm>
            <a:off x="4788024" y="4682753"/>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C065DE4-74EA-49DE-B0E8-F2A98DDD8DB6}"/>
              </a:ext>
            </a:extLst>
          </p:cNvPr>
          <p:cNvCxnSpPr>
            <a:cxnSpLocks/>
          </p:cNvCxnSpPr>
          <p:nvPr/>
        </p:nvCxnSpPr>
        <p:spPr>
          <a:xfrm>
            <a:off x="3779912" y="4653136"/>
            <a:ext cx="0" cy="28803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9A39274-0B31-4E8D-860A-E76F6C870A07}"/>
              </a:ext>
            </a:extLst>
          </p:cNvPr>
          <p:cNvCxnSpPr>
            <a:cxnSpLocks/>
          </p:cNvCxnSpPr>
          <p:nvPr/>
        </p:nvCxnSpPr>
        <p:spPr>
          <a:xfrm>
            <a:off x="5940152" y="4653136"/>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815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2708920"/>
            <a:ext cx="7543800" cy="161619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rgbClr val="002060"/>
                </a:solidFill>
              </a:rPr>
              <a:t>Expanding Access</a:t>
            </a:r>
          </a:p>
        </p:txBody>
      </p:sp>
    </p:spTree>
    <p:extLst>
      <p:ext uri="{BB962C8B-B14F-4D97-AF65-F5344CB8AC3E}">
        <p14:creationId xmlns:p14="http://schemas.microsoft.com/office/powerpoint/2010/main" val="115397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273879" y="404665"/>
            <a:ext cx="8716044" cy="1374160"/>
          </a:xfrm>
        </p:spPr>
        <p:txBody>
          <a:bodyPr vert="horz" lIns="68580" tIns="34290" rIns="68580" bIns="34290" rtlCol="0" anchor="t">
            <a:noAutofit/>
          </a:bodyPr>
          <a:lstStyle/>
          <a:p>
            <a:pPr marL="342900" indent="-342900">
              <a:lnSpc>
                <a:spcPct val="100000"/>
              </a:lnSpc>
              <a:buFont typeface="Arial" panose="020B0604020202020204" pitchFamily="34" charset="0"/>
              <a:buChar char="•"/>
            </a:pPr>
            <a:r>
              <a:rPr lang="en-GB" sz="2200" dirty="0">
                <a:latin typeface="Century Gothic"/>
                <a:ea typeface="Times New Roman" panose="02020603050405020304" pitchFamily="18" charset="0"/>
              </a:rPr>
              <a:t>Access to formal financial services providers rose to </a:t>
            </a:r>
            <a:r>
              <a:rPr lang="en-GB" sz="2200" b="1" dirty="0">
                <a:latin typeface="Century Gothic"/>
                <a:ea typeface="Times New Roman" panose="02020603050405020304" pitchFamily="18" charset="0"/>
              </a:rPr>
              <a:t>83.7 %</a:t>
            </a:r>
            <a:r>
              <a:rPr lang="en-GB" sz="2200" dirty="0">
                <a:latin typeface="Century Gothic"/>
                <a:ea typeface="Times New Roman" panose="02020603050405020304" pitchFamily="18" charset="0"/>
              </a:rPr>
              <a:t> in 2021 but those accessing informal providers declined further. The excluded population was</a:t>
            </a:r>
            <a:r>
              <a:rPr lang="en-GB" sz="2200" b="1" dirty="0">
                <a:latin typeface="Century Gothic"/>
                <a:ea typeface="Times New Roman" panose="02020603050405020304" pitchFamily="18" charset="0"/>
              </a:rPr>
              <a:t>11.6% </a:t>
            </a:r>
            <a:r>
              <a:rPr lang="en-GB" sz="2200" dirty="0">
                <a:latin typeface="Century Gothic"/>
                <a:ea typeface="Times New Roman" panose="02020603050405020304" pitchFamily="18" charset="0"/>
              </a:rPr>
              <a:t>in 2021 from </a:t>
            </a:r>
            <a:r>
              <a:rPr lang="en-GB" sz="2200" b="1" dirty="0">
                <a:latin typeface="Century Gothic"/>
                <a:ea typeface="Times New Roman" panose="02020603050405020304" pitchFamily="18" charset="0"/>
              </a:rPr>
              <a:t>11% </a:t>
            </a:r>
            <a:r>
              <a:rPr lang="en-GB" sz="2200" dirty="0">
                <a:latin typeface="Century Gothic"/>
                <a:ea typeface="Times New Roman" panose="02020603050405020304" pitchFamily="18" charset="0"/>
              </a:rPr>
              <a:t>in 2019</a:t>
            </a:r>
            <a:endParaRPr lang="en-US" sz="2200" dirty="0">
              <a:latin typeface="Century Gothic"/>
            </a:endParaRPr>
          </a:p>
        </p:txBody>
      </p:sp>
      <p:sp>
        <p:nvSpPr>
          <p:cNvPr id="10" name="TextBox 9">
            <a:extLst>
              <a:ext uri="{FF2B5EF4-FFF2-40B4-BE49-F238E27FC236}">
                <a16:creationId xmlns:a16="http://schemas.microsoft.com/office/drawing/2014/main" id="{A3DEFAB7-B7A5-4D70-8EC5-25035DDA1F09}"/>
              </a:ext>
            </a:extLst>
          </p:cNvPr>
          <p:cNvSpPr txBox="1"/>
          <p:nvPr/>
        </p:nvSpPr>
        <p:spPr>
          <a:xfrm rot="16200000">
            <a:off x="-1231353" y="3112130"/>
            <a:ext cx="3692158" cy="553998"/>
          </a:xfrm>
          <a:prstGeom prst="rect">
            <a:avLst/>
          </a:prstGeom>
          <a:noFill/>
        </p:spPr>
        <p:txBody>
          <a:bodyPr wrap="square" rtlCol="0">
            <a:spAutoFit/>
          </a:bodyPr>
          <a:lstStyle/>
          <a:p>
            <a:r>
              <a:rPr lang="en-GB" sz="3000">
                <a:solidFill>
                  <a:schemeClr val="bg1"/>
                </a:solidFill>
              </a:rPr>
              <a:t>Overall access levels</a:t>
            </a:r>
          </a:p>
        </p:txBody>
      </p:sp>
      <p:graphicFrame>
        <p:nvGraphicFramePr>
          <p:cNvPr id="5" name="Object 4">
            <a:extLst>
              <a:ext uri="{FF2B5EF4-FFF2-40B4-BE49-F238E27FC236}">
                <a16:creationId xmlns:a16="http://schemas.microsoft.com/office/drawing/2014/main" id="{45D74FE0-0189-4806-8FC0-850DDC2883A3}"/>
              </a:ext>
            </a:extLst>
          </p:cNvPr>
          <p:cNvGraphicFramePr>
            <a:graphicFrameLocks/>
          </p:cNvGraphicFramePr>
          <p:nvPr>
            <p:extLst>
              <p:ext uri="{D42A27DB-BD31-4B8C-83A1-F6EECF244321}">
                <p14:modId xmlns:p14="http://schemas.microsoft.com/office/powerpoint/2010/main" val="1850406789"/>
              </p:ext>
            </p:extLst>
          </p:nvPr>
        </p:nvGraphicFramePr>
        <p:xfrm>
          <a:off x="273879" y="2468099"/>
          <a:ext cx="4257024" cy="3456383"/>
        </p:xfrm>
        <a:graphic>
          <a:graphicData uri="http://schemas.openxmlformats.org/presentationml/2006/ole">
            <mc:AlternateContent xmlns:mc="http://schemas.openxmlformats.org/markup-compatibility/2006">
              <mc:Choice xmlns:v="urn:schemas-microsoft-com:vml" Requires="v">
                <p:oleObj spid="_x0000_s1137" name="Chart" r:id="rId4" imgW="2889754" imgH="2030144" progId="Excel.Chart.8">
                  <p:embed/>
                </p:oleObj>
              </mc:Choice>
              <mc:Fallback>
                <p:oleObj name="Chart" r:id="rId4" imgW="2889754" imgH="2030144" progId="Excel.Chart.8">
                  <p:embed/>
                  <p:pic>
                    <p:nvPicPr>
                      <p:cNvPr id="0" name="Chart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79" y="2468099"/>
                        <a:ext cx="4257024" cy="3456383"/>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898621" y="4092848"/>
            <a:ext cx="12081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a:xfrm>
            <a:off x="23010" y="6453336"/>
            <a:ext cx="516542" cy="404664"/>
          </a:xfrm>
        </p:spPr>
        <p:txBody>
          <a:bodyPr/>
          <a:lstStyle/>
          <a:p>
            <a:fld id="{5EEDB22F-4A2B-43E8-8DE7-D0EC24ABB9A3}" type="slidenum">
              <a:rPr lang="en-GB" smtClean="0"/>
              <a:t>12</a:t>
            </a:fld>
            <a:endParaRPr lang="en-GB"/>
          </a:p>
        </p:txBody>
      </p:sp>
      <p:sp>
        <p:nvSpPr>
          <p:cNvPr id="9" name="Rectangle 8"/>
          <p:cNvSpPr/>
          <p:nvPr/>
        </p:nvSpPr>
        <p:spPr>
          <a:xfrm>
            <a:off x="156228" y="2042913"/>
            <a:ext cx="3307572"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Access Trends – 2006:2021</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1" name="Rectangle 10"/>
          <p:cNvSpPr/>
          <p:nvPr/>
        </p:nvSpPr>
        <p:spPr>
          <a:xfrm>
            <a:off x="5239920" y="2017879"/>
            <a:ext cx="2749535"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Access by Categories</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4530459" y="2428761"/>
            <a:ext cx="4613541" cy="3495721"/>
          </a:xfrm>
          <a:prstGeom prst="rect">
            <a:avLst/>
          </a:prstGeom>
          <a:ln>
            <a:solidFill>
              <a:schemeClr val="tx1"/>
            </a:solidFill>
          </a:ln>
        </p:spPr>
      </p:pic>
    </p:spTree>
    <p:extLst>
      <p:ext uri="{BB962C8B-B14F-4D97-AF65-F5344CB8AC3E}">
        <p14:creationId xmlns:p14="http://schemas.microsoft.com/office/powerpoint/2010/main" val="23761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209344" y="138129"/>
            <a:ext cx="8827151" cy="648455"/>
          </a:xfrm>
        </p:spPr>
        <p:txBody>
          <a:bodyPr vert="horz" lIns="68580" tIns="34290" rIns="68580" bIns="34290" rtlCol="0" anchor="t">
            <a:noAutofit/>
          </a:bodyPr>
          <a:lstStyle/>
          <a:p>
            <a:pPr marL="342900" indent="-342900">
              <a:lnSpc>
                <a:spcPct val="100000"/>
              </a:lnSpc>
              <a:buFont typeface="Arial" panose="020B0604020202020204" pitchFamily="34" charset="0"/>
              <a:buChar char="•"/>
            </a:pPr>
            <a:r>
              <a:rPr lang="en-US" sz="2200" dirty="0">
                <a:latin typeface="Century Gothic"/>
              </a:rPr>
              <a:t>Overall, number of those who </a:t>
            </a:r>
            <a:r>
              <a:rPr lang="en-US" sz="2200" b="1" u="sng" dirty="0">
                <a:latin typeface="Century Gothic"/>
              </a:rPr>
              <a:t>Used to Have  certain products/services </a:t>
            </a:r>
            <a:r>
              <a:rPr lang="en-US" sz="2200" dirty="0">
                <a:latin typeface="Century Gothic"/>
              </a:rPr>
              <a:t>increased in 2021 compared to 2019</a:t>
            </a:r>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a:xfrm>
            <a:off x="23010" y="6453336"/>
            <a:ext cx="702327" cy="404664"/>
          </a:xfrm>
        </p:spPr>
        <p:txBody>
          <a:bodyPr/>
          <a:lstStyle/>
          <a:p>
            <a:fld id="{5EEDB22F-4A2B-43E8-8DE7-D0EC24ABB9A3}" type="slidenum">
              <a:rPr lang="en-GB" smtClean="0"/>
              <a:t>13</a:t>
            </a:fld>
            <a:endParaRPr lang="en-GB"/>
          </a:p>
        </p:txBody>
      </p:sp>
      <p:pic>
        <p:nvPicPr>
          <p:cNvPr id="13" name="Picture 12"/>
          <p:cNvPicPr>
            <a:picLocks noChangeAspect="1"/>
          </p:cNvPicPr>
          <p:nvPr/>
        </p:nvPicPr>
        <p:blipFill>
          <a:blip r:embed="rId3"/>
          <a:stretch>
            <a:fillRect/>
          </a:stretch>
        </p:blipFill>
        <p:spPr>
          <a:xfrm>
            <a:off x="206487" y="864329"/>
            <a:ext cx="8685994" cy="2755631"/>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206486" y="3658832"/>
            <a:ext cx="8685995" cy="2755631"/>
          </a:xfrm>
          <a:prstGeom prst="rect">
            <a:avLst/>
          </a:prstGeom>
          <a:ln>
            <a:solidFill>
              <a:schemeClr val="tx1"/>
            </a:solidFill>
          </a:ln>
        </p:spPr>
      </p:pic>
    </p:spTree>
    <p:extLst>
      <p:ext uri="{BB962C8B-B14F-4D97-AF65-F5344CB8AC3E}">
        <p14:creationId xmlns:p14="http://schemas.microsoft.com/office/powerpoint/2010/main" val="363087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72710" y="1782060"/>
            <a:ext cx="8128337" cy="484626"/>
          </a:xfrm>
        </p:spPr>
        <p:txBody>
          <a:bodyPr vert="horz" lIns="68580" tIns="34290" rIns="68580" bIns="34290" rtlCol="0" anchor="t">
            <a:noAutofit/>
          </a:bodyPr>
          <a:lstStyle/>
          <a:p>
            <a:pPr>
              <a:lnSpc>
                <a:spcPct val="100000"/>
              </a:lnSpc>
            </a:pPr>
            <a:r>
              <a:rPr lang="en-GB" sz="2400" b="1" dirty="0"/>
              <a:t>Fig.: Exclusion Rates by Age in 2021 (Percent)</a:t>
            </a:r>
            <a:endParaRPr lang="en-US" sz="2400" dirty="0">
              <a:latin typeface="Century Gothic"/>
            </a:endParaRPr>
          </a:p>
        </p:txBody>
      </p:sp>
      <p:sp>
        <p:nvSpPr>
          <p:cNvPr id="3" name="Rectangle 2">
            <a:extLst>
              <a:ext uri="{FF2B5EF4-FFF2-40B4-BE49-F238E27FC236}">
                <a16:creationId xmlns:a16="http://schemas.microsoft.com/office/drawing/2014/main" id="{1F88FD39-AB16-44F7-9F9E-94FE83ECE5C4}"/>
              </a:ext>
            </a:extLst>
          </p:cNvPr>
          <p:cNvSpPr>
            <a:spLocks noChangeArrowheads="1"/>
          </p:cNvSpPr>
          <p:nvPr/>
        </p:nvSpPr>
        <p:spPr bwMode="auto">
          <a:xfrm>
            <a:off x="898621" y="2060848"/>
            <a:ext cx="12081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945DFBA6-CD49-4547-91AA-1DA3C9D3C404}"/>
              </a:ext>
            </a:extLst>
          </p:cNvPr>
          <p:cNvSpPr>
            <a:spLocks noChangeArrowheads="1"/>
          </p:cNvSpPr>
          <p:nvPr/>
        </p:nvSpPr>
        <p:spPr bwMode="auto">
          <a:xfrm>
            <a:off x="759579" y="341647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497178F-4560-488B-848A-48AEFDB1B4F2}"/>
              </a:ext>
            </a:extLst>
          </p:cNvPr>
          <p:cNvGraphicFramePr>
            <a:graphicFrameLocks/>
          </p:cNvGraphicFramePr>
          <p:nvPr>
            <p:extLst>
              <p:ext uri="{D42A27DB-BD31-4B8C-83A1-F6EECF244321}">
                <p14:modId xmlns:p14="http://schemas.microsoft.com/office/powerpoint/2010/main" val="2846396766"/>
              </p:ext>
            </p:extLst>
          </p:nvPr>
        </p:nvGraphicFramePr>
        <p:xfrm>
          <a:off x="620127" y="2206983"/>
          <a:ext cx="8128337" cy="3894313"/>
        </p:xfrm>
        <a:graphic>
          <a:graphicData uri="http://schemas.openxmlformats.org/presentationml/2006/ole">
            <mc:AlternateContent xmlns:mc="http://schemas.openxmlformats.org/markup-compatibility/2006">
              <mc:Choice xmlns:v="urn:schemas-microsoft-com:vml" Requires="v">
                <p:oleObj spid="_x0000_s3183" name="Chart" r:id="rId4" imgW="6334293" imgH="2633700" progId="Excel.Chart.8">
                  <p:embed/>
                </p:oleObj>
              </mc:Choice>
              <mc:Fallback>
                <p:oleObj name="Chart" r:id="rId4" imgW="6334293" imgH="2633700" progId="Excel.Char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27" y="2206983"/>
                        <a:ext cx="8128337" cy="3894313"/>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a:xfrm>
            <a:off x="23010" y="6453336"/>
            <a:ext cx="597117" cy="404664"/>
          </a:xfrm>
        </p:spPr>
        <p:txBody>
          <a:bodyPr/>
          <a:lstStyle/>
          <a:p>
            <a:fld id="{5EEDB22F-4A2B-43E8-8DE7-D0EC24ABB9A3}" type="slidenum">
              <a:rPr lang="en-GB" smtClean="0"/>
              <a:t>14</a:t>
            </a:fld>
            <a:endParaRPr lang="en-GB"/>
          </a:p>
        </p:txBody>
      </p:sp>
      <p:sp>
        <p:nvSpPr>
          <p:cNvPr id="13" name="Title 3">
            <a:extLst>
              <a:ext uri="{FF2B5EF4-FFF2-40B4-BE49-F238E27FC236}">
                <a16:creationId xmlns:a16="http://schemas.microsoft.com/office/drawing/2014/main" id="{39B0D79A-0E48-46E9-86DD-D3AE8DD759A7}"/>
              </a:ext>
            </a:extLst>
          </p:cNvPr>
          <p:cNvSpPr txBox="1">
            <a:spLocks/>
          </p:cNvSpPr>
          <p:nvPr/>
        </p:nvSpPr>
        <p:spPr>
          <a:xfrm>
            <a:off x="437264" y="446635"/>
            <a:ext cx="8377056" cy="135518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US" sz="2000" dirty="0">
                <a:latin typeface="Century Gothic"/>
              </a:rPr>
              <a:t>Youths and the elderly above 55 years largely explain increased exclusion rate. Those aged 18–25 years most excluded at 22.5% in 2021, up from 18.2% exclusion rate in 2019.</a:t>
            </a:r>
          </a:p>
        </p:txBody>
      </p:sp>
    </p:spTree>
    <p:extLst>
      <p:ext uri="{BB962C8B-B14F-4D97-AF65-F5344CB8AC3E}">
        <p14:creationId xmlns:p14="http://schemas.microsoft.com/office/powerpoint/2010/main" val="353713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72710" y="1782060"/>
            <a:ext cx="8128337" cy="418820"/>
          </a:xfrm>
        </p:spPr>
        <p:txBody>
          <a:bodyPr vert="horz" lIns="68580" tIns="34290" rIns="68580" bIns="34290" rtlCol="0" anchor="t">
            <a:noAutofit/>
          </a:bodyPr>
          <a:lstStyle/>
          <a:p>
            <a:pPr>
              <a:lnSpc>
                <a:spcPct val="100000"/>
              </a:lnSpc>
            </a:pPr>
            <a:r>
              <a:rPr lang="en-GB" sz="1800" b="1" dirty="0"/>
              <a:t>Fig.: Included Vs Excluded by Sex (Percent)</a:t>
            </a:r>
            <a:endParaRPr lang="en-US" sz="1800" dirty="0">
              <a:latin typeface="Century Gothic"/>
            </a:endParaRPr>
          </a:p>
        </p:txBody>
      </p:sp>
      <p:sp>
        <p:nvSpPr>
          <p:cNvPr id="3" name="Rectangle 2">
            <a:extLst>
              <a:ext uri="{FF2B5EF4-FFF2-40B4-BE49-F238E27FC236}">
                <a16:creationId xmlns:a16="http://schemas.microsoft.com/office/drawing/2014/main" id="{1F88FD39-AB16-44F7-9F9E-94FE83ECE5C4}"/>
              </a:ext>
            </a:extLst>
          </p:cNvPr>
          <p:cNvSpPr>
            <a:spLocks noChangeArrowheads="1"/>
          </p:cNvSpPr>
          <p:nvPr/>
        </p:nvSpPr>
        <p:spPr bwMode="auto">
          <a:xfrm>
            <a:off x="898621" y="2060848"/>
            <a:ext cx="120814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945DFBA6-CD49-4547-91AA-1DA3C9D3C404}"/>
              </a:ext>
            </a:extLst>
          </p:cNvPr>
          <p:cNvSpPr>
            <a:spLocks noChangeArrowheads="1"/>
          </p:cNvSpPr>
          <p:nvPr/>
        </p:nvSpPr>
        <p:spPr bwMode="auto">
          <a:xfrm>
            <a:off x="759579" y="341647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a:xfrm>
            <a:off x="23010" y="6453336"/>
            <a:ext cx="660558" cy="404664"/>
          </a:xfrm>
        </p:spPr>
        <p:txBody>
          <a:bodyPr/>
          <a:lstStyle/>
          <a:p>
            <a:fld id="{5EEDB22F-4A2B-43E8-8DE7-D0EC24ABB9A3}" type="slidenum">
              <a:rPr lang="en-GB" smtClean="0"/>
              <a:t>15</a:t>
            </a:fld>
            <a:endParaRPr lang="en-GB"/>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387631" y="2161265"/>
            <a:ext cx="4107557" cy="3534863"/>
          </a:xfrm>
          <a:prstGeom prst="rect">
            <a:avLst/>
          </a:prstGeom>
          <a:noFill/>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4495189" y="2134976"/>
            <a:ext cx="4109259" cy="3561152"/>
          </a:xfrm>
          <a:prstGeom prst="rect">
            <a:avLst/>
          </a:prstGeom>
          <a:noFill/>
        </p:spPr>
      </p:pic>
      <p:sp>
        <p:nvSpPr>
          <p:cNvPr id="17" name="Title 3">
            <a:extLst>
              <a:ext uri="{FF2B5EF4-FFF2-40B4-BE49-F238E27FC236}">
                <a16:creationId xmlns:a16="http://schemas.microsoft.com/office/drawing/2014/main" id="{39B0D79A-0E48-46E9-86DD-D3AE8DD759A7}"/>
              </a:ext>
            </a:extLst>
          </p:cNvPr>
          <p:cNvSpPr txBox="1">
            <a:spLocks/>
          </p:cNvSpPr>
          <p:nvPr/>
        </p:nvSpPr>
        <p:spPr>
          <a:xfrm>
            <a:off x="23010" y="257178"/>
            <a:ext cx="8377056" cy="135518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GB" sz="2400" dirty="0">
                <a:latin typeface="Century Gothic" panose="020B0502020202020204" pitchFamily="34" charset="0"/>
              </a:rPr>
              <a:t>The gap between male and female improved to 4.2% in 2021 from 8.5 percent in 2016, implying rising equality among the two genders in terms of formal inclusion.</a:t>
            </a:r>
            <a:endParaRPr lang="en-US" sz="1050" dirty="0">
              <a:latin typeface="Century Gothic" panose="020B0502020202020204" pitchFamily="34" charset="0"/>
            </a:endParaRPr>
          </a:p>
        </p:txBody>
      </p:sp>
    </p:spTree>
    <p:extLst>
      <p:ext uri="{BB962C8B-B14F-4D97-AF65-F5344CB8AC3E}">
        <p14:creationId xmlns:p14="http://schemas.microsoft.com/office/powerpoint/2010/main" val="375157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72711" y="1894020"/>
            <a:ext cx="6823626" cy="356700"/>
          </a:xfrm>
        </p:spPr>
        <p:txBody>
          <a:bodyPr vert="horz" lIns="68580" tIns="34290" rIns="68580" bIns="34290" rtlCol="0" anchor="t">
            <a:noAutofit/>
          </a:bodyPr>
          <a:lstStyle/>
          <a:p>
            <a:pPr>
              <a:lnSpc>
                <a:spcPct val="100000"/>
              </a:lnSpc>
            </a:pPr>
            <a:r>
              <a:rPr lang="en-US" sz="1800" b="1" dirty="0">
                <a:latin typeface="Century Gothic" panose="020B0502020202020204" pitchFamily="34" charset="0"/>
              </a:rPr>
              <a:t>Fig: Slow Growth of Mobile Money Uptake </a:t>
            </a:r>
            <a:endParaRPr lang="en-US" sz="1800" dirty="0">
              <a:latin typeface="Century Gothic" panose="020B0502020202020204" pitchFamily="34" charset="0"/>
            </a:endParaRPr>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ED1A6E50-DA2E-4560-95F6-62C854788FB1}"/>
              </a:ext>
            </a:extLst>
          </p:cNvPr>
          <p:cNvSpPr>
            <a:spLocks noChangeArrowheads="1"/>
          </p:cNvSpPr>
          <p:nvPr/>
        </p:nvSpPr>
        <p:spPr bwMode="auto">
          <a:xfrm>
            <a:off x="480069" y="1759265"/>
            <a:ext cx="11728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itle 3">
            <a:extLst>
              <a:ext uri="{FF2B5EF4-FFF2-40B4-BE49-F238E27FC236}">
                <a16:creationId xmlns:a16="http://schemas.microsoft.com/office/drawing/2014/main" id="{39B0D79A-0E48-46E9-86DD-D3AE8DD759A7}"/>
              </a:ext>
            </a:extLst>
          </p:cNvPr>
          <p:cNvSpPr txBox="1">
            <a:spLocks/>
          </p:cNvSpPr>
          <p:nvPr/>
        </p:nvSpPr>
        <p:spPr>
          <a:xfrm>
            <a:off x="362919" y="538839"/>
            <a:ext cx="8313537" cy="135518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lnSpc>
                <a:spcPct val="100000"/>
              </a:lnSpc>
              <a:buFont typeface="Arial" panose="020B0604020202020204" pitchFamily="34" charset="0"/>
              <a:buChar char="•"/>
            </a:pPr>
            <a:r>
              <a:rPr lang="en-US" sz="2000" dirty="0">
                <a:latin typeface="Century Gothic"/>
              </a:rPr>
              <a:t>Slow growth in mobile money uptake - only by 2 percentage points growth in 2021–2019 compared to 33.7 percentage points in 2013–2009. May explain overall slow growth in inclusion </a:t>
            </a:r>
          </a:p>
        </p:txBody>
      </p:sp>
      <p:graphicFrame>
        <p:nvGraphicFramePr>
          <p:cNvPr id="6" name="Table 5">
            <a:extLst>
              <a:ext uri="{FF2B5EF4-FFF2-40B4-BE49-F238E27FC236}">
                <a16:creationId xmlns:a16="http://schemas.microsoft.com/office/drawing/2014/main" id="{62AFB00D-A7F5-4B2A-A394-804EA3242EBA}"/>
              </a:ext>
            </a:extLst>
          </p:cNvPr>
          <p:cNvGraphicFramePr>
            <a:graphicFrameLocks noGrp="1"/>
          </p:cNvGraphicFramePr>
          <p:nvPr>
            <p:extLst>
              <p:ext uri="{D42A27DB-BD31-4B8C-83A1-F6EECF244321}">
                <p14:modId xmlns:p14="http://schemas.microsoft.com/office/powerpoint/2010/main" val="2674276725"/>
              </p:ext>
            </p:extLst>
          </p:nvPr>
        </p:nvGraphicFramePr>
        <p:xfrm>
          <a:off x="772710" y="2339756"/>
          <a:ext cx="7687722" cy="2679134"/>
        </p:xfrm>
        <a:graphic>
          <a:graphicData uri="http://schemas.openxmlformats.org/drawingml/2006/table">
            <a:tbl>
              <a:tblPr firstRow="1" firstCol="1" bandRow="1">
                <a:tableStyleId>{5C22544A-7EE6-4342-B048-85BDC9FD1C3A}</a:tableStyleId>
              </a:tblPr>
              <a:tblGrid>
                <a:gridCol w="1947599">
                  <a:extLst>
                    <a:ext uri="{9D8B030D-6E8A-4147-A177-3AD203B41FA5}">
                      <a16:colId xmlns:a16="http://schemas.microsoft.com/office/drawing/2014/main" val="3475175631"/>
                    </a:ext>
                  </a:extLst>
                </a:gridCol>
                <a:gridCol w="2357494">
                  <a:extLst>
                    <a:ext uri="{9D8B030D-6E8A-4147-A177-3AD203B41FA5}">
                      <a16:colId xmlns:a16="http://schemas.microsoft.com/office/drawing/2014/main" val="1098665490"/>
                    </a:ext>
                  </a:extLst>
                </a:gridCol>
                <a:gridCol w="3382629">
                  <a:extLst>
                    <a:ext uri="{9D8B030D-6E8A-4147-A177-3AD203B41FA5}">
                      <a16:colId xmlns:a16="http://schemas.microsoft.com/office/drawing/2014/main" val="4275044795"/>
                    </a:ext>
                  </a:extLst>
                </a:gridCol>
              </a:tblGrid>
              <a:tr h="381827">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Survey Year</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Uptake (Percent)</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Change in Percentage Point</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145387"/>
                  </a:ext>
                </a:extLst>
              </a:tr>
              <a:tr h="381827">
                <a:tc>
                  <a:txBody>
                    <a:bodyPr/>
                    <a:lstStyle/>
                    <a:p>
                      <a:pPr marL="0" marR="0" algn="ctr">
                        <a:lnSpc>
                          <a:spcPct val="115000"/>
                        </a:lnSpc>
                        <a:spcBef>
                          <a:spcPts val="0"/>
                        </a:spcBef>
                        <a:spcAft>
                          <a:spcPts val="0"/>
                        </a:spcAft>
                      </a:pPr>
                      <a:r>
                        <a:rPr lang="en-GB" sz="1800" dirty="0">
                          <a:solidFill>
                            <a:schemeClr val="tx1"/>
                          </a:solidFill>
                          <a:effectLst/>
                          <a:latin typeface="Century Gothic" panose="020B0502020202020204" pitchFamily="34" charset="0"/>
                        </a:rPr>
                        <a:t>2006</a:t>
                      </a:r>
                      <a:endParaRPr lang="en-US" sz="18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latin typeface="Century Gothic" panose="020B0502020202020204" pitchFamily="34" charset="0"/>
                          <a:cs typeface="Times New Roman" panose="02020603050405020304" pitchFamily="18" charset="0"/>
                        </a:rPr>
                        <a:t>Base</a:t>
                      </a:r>
                      <a:r>
                        <a:rPr lang="en-US" sz="2400" baseline="0" dirty="0">
                          <a:solidFill>
                            <a:schemeClr val="tx1"/>
                          </a:solidFill>
                          <a:effectLst/>
                          <a:latin typeface="Century Gothic" panose="020B0502020202020204" pitchFamily="34" charset="0"/>
                          <a:cs typeface="Times New Roman" panose="02020603050405020304" pitchFamily="18" charset="0"/>
                        </a:rPr>
                        <a:t> year</a:t>
                      </a:r>
                      <a:endParaRPr lang="en-US" sz="2400" dirty="0">
                        <a:solidFill>
                          <a:schemeClr val="tx1"/>
                        </a:solidFill>
                        <a:effectLst/>
                        <a:latin typeface="Century Gothic" panose="020B0502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latin typeface="Century Gothic" panose="020B0502020202020204" pitchFamily="34" charset="0"/>
                          <a:cs typeface="Times New Roman" panose="02020603050405020304" pitchFamily="18" charset="0"/>
                        </a:rPr>
                        <a:t>Base year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278220"/>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2009</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27.9</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27.9</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3563877"/>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2013</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61.6</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33.7</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5613967"/>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2016</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71.4</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9.8</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7904541"/>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2019</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79.4</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8</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0020089"/>
                  </a:ext>
                </a:extLst>
              </a:tr>
              <a:tr h="381951">
                <a:tc>
                  <a:txBody>
                    <a:bodyPr/>
                    <a:lstStyle/>
                    <a:p>
                      <a:pPr marL="0" marR="0" algn="ctr">
                        <a:lnSpc>
                          <a:spcPct val="115000"/>
                        </a:lnSpc>
                        <a:spcBef>
                          <a:spcPts val="0"/>
                        </a:spcBef>
                        <a:spcAft>
                          <a:spcPts val="0"/>
                        </a:spcAft>
                      </a:pPr>
                      <a:r>
                        <a:rPr lang="en-GB" sz="1800">
                          <a:solidFill>
                            <a:schemeClr val="tx1"/>
                          </a:solidFill>
                          <a:effectLst/>
                          <a:latin typeface="Century Gothic" panose="020B0502020202020204" pitchFamily="34" charset="0"/>
                        </a:rPr>
                        <a:t>2021</a:t>
                      </a:r>
                      <a:endParaRPr lang="en-US" sz="18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a:solidFill>
                            <a:schemeClr val="tx1"/>
                          </a:solidFill>
                          <a:effectLst/>
                          <a:latin typeface="Century Gothic" panose="020B0502020202020204" pitchFamily="34" charset="0"/>
                        </a:rPr>
                        <a:t>81.4</a:t>
                      </a:r>
                      <a:endParaRPr lang="en-US" sz="240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2400" dirty="0">
                          <a:solidFill>
                            <a:schemeClr val="tx1"/>
                          </a:solidFill>
                          <a:effectLst/>
                          <a:latin typeface="Century Gothic" panose="020B0502020202020204" pitchFamily="34" charset="0"/>
                        </a:rPr>
                        <a:t>2</a:t>
                      </a:r>
                      <a:endPar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267977"/>
                  </a:ext>
                </a:extLst>
              </a:tr>
            </a:tbl>
          </a:graphicData>
        </a:graphic>
      </p:graphicFrame>
      <p:sp>
        <p:nvSpPr>
          <p:cNvPr id="10" name="Slide Number Placeholder 9"/>
          <p:cNvSpPr>
            <a:spLocks noGrp="1"/>
          </p:cNvSpPr>
          <p:nvPr>
            <p:ph type="sldNum" sz="quarter" idx="12"/>
          </p:nvPr>
        </p:nvSpPr>
        <p:spPr>
          <a:xfrm>
            <a:off x="23010" y="6453336"/>
            <a:ext cx="588550" cy="404664"/>
          </a:xfrm>
        </p:spPr>
        <p:txBody>
          <a:bodyPr/>
          <a:lstStyle/>
          <a:p>
            <a:fld id="{5EEDB22F-4A2B-43E8-8DE7-D0EC24ABB9A3}" type="slidenum">
              <a:rPr lang="en-GB" smtClean="0"/>
              <a:t>16</a:t>
            </a:fld>
            <a:endParaRPr lang="en-GB" dirty="0"/>
          </a:p>
        </p:txBody>
      </p:sp>
    </p:spTree>
    <p:extLst>
      <p:ext uri="{BB962C8B-B14F-4D97-AF65-F5344CB8AC3E}">
        <p14:creationId xmlns:p14="http://schemas.microsoft.com/office/powerpoint/2010/main" val="1041388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704665" y="1824510"/>
            <a:ext cx="8128337" cy="484626"/>
          </a:xfrm>
        </p:spPr>
        <p:txBody>
          <a:bodyPr vert="horz" lIns="68580" tIns="34290" rIns="68580" bIns="34290" rtlCol="0" anchor="t">
            <a:noAutofit/>
          </a:bodyPr>
          <a:lstStyle/>
          <a:p>
            <a:pPr>
              <a:lnSpc>
                <a:spcPct val="100000"/>
              </a:lnSpc>
            </a:pPr>
            <a:r>
              <a:rPr lang="en-US" sz="2400" b="1" dirty="0"/>
              <a:t>Fig.: Exclusion by Demographics</a:t>
            </a:r>
            <a:endParaRPr lang="en-US" sz="2400" dirty="0">
              <a:latin typeface="Century Gothic"/>
            </a:endParaRPr>
          </a:p>
        </p:txBody>
      </p:sp>
      <p:sp>
        <p:nvSpPr>
          <p:cNvPr id="7" name="Rectangle 3">
            <a:extLst>
              <a:ext uri="{FF2B5EF4-FFF2-40B4-BE49-F238E27FC236}">
                <a16:creationId xmlns:a16="http://schemas.microsoft.com/office/drawing/2014/main" id="{77D9694D-4B2B-4E91-B8A2-6BB08FF164D4}"/>
              </a:ext>
            </a:extLst>
          </p:cNvPr>
          <p:cNvSpPr>
            <a:spLocks noChangeArrowheads="1"/>
          </p:cNvSpPr>
          <p:nvPr/>
        </p:nvSpPr>
        <p:spPr bwMode="auto">
          <a:xfrm>
            <a:off x="1658201" y="7509326"/>
            <a:ext cx="158011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id="{322C9F60-81EB-45CA-8D94-E388600BD8BA}"/>
              </a:ext>
            </a:extLst>
          </p:cNvPr>
          <p:cNvSpPr>
            <a:spLocks noChangeArrowheads="1"/>
          </p:cNvSpPr>
          <p:nvPr/>
        </p:nvSpPr>
        <p:spPr bwMode="auto">
          <a:xfrm>
            <a:off x="467544" y="20881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FABDF248-0B78-4A42-8FF3-468208CC1D15}"/>
              </a:ext>
            </a:extLst>
          </p:cNvPr>
          <p:cNvSpPr>
            <a:spLocks noChangeArrowheads="1"/>
          </p:cNvSpPr>
          <p:nvPr/>
        </p:nvSpPr>
        <p:spPr bwMode="auto">
          <a:xfrm>
            <a:off x="467544" y="4348797"/>
            <a:ext cx="6214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8">
            <a:extLst>
              <a:ext uri="{FF2B5EF4-FFF2-40B4-BE49-F238E27FC236}">
                <a16:creationId xmlns:a16="http://schemas.microsoft.com/office/drawing/2014/main" id="{0FF6D3D1-60A2-4F3B-9EA7-B807DF48E6DE}"/>
              </a:ext>
            </a:extLst>
          </p:cNvPr>
          <p:cNvSpPr>
            <a:spLocks noChangeArrowheads="1"/>
          </p:cNvSpPr>
          <p:nvPr/>
        </p:nvSpPr>
        <p:spPr bwMode="auto">
          <a:xfrm>
            <a:off x="759579" y="5696128"/>
            <a:ext cx="11959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ED1A6E50-DA2E-4560-95F6-62C854788FB1}"/>
              </a:ext>
            </a:extLst>
          </p:cNvPr>
          <p:cNvSpPr>
            <a:spLocks noChangeArrowheads="1"/>
          </p:cNvSpPr>
          <p:nvPr/>
        </p:nvSpPr>
        <p:spPr bwMode="auto">
          <a:xfrm>
            <a:off x="480069" y="1759265"/>
            <a:ext cx="11728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5">
            <a:extLst>
              <a:ext uri="{FF2B5EF4-FFF2-40B4-BE49-F238E27FC236}">
                <a16:creationId xmlns:a16="http://schemas.microsoft.com/office/drawing/2014/main" id="{E1EC3B1A-3BE6-46EB-9380-0B1D6055B004}"/>
              </a:ext>
            </a:extLst>
          </p:cNvPr>
          <p:cNvSpPr>
            <a:spLocks noChangeArrowheads="1"/>
          </p:cNvSpPr>
          <p:nvPr/>
        </p:nvSpPr>
        <p:spPr bwMode="auto">
          <a:xfrm>
            <a:off x="480069" y="4394515"/>
            <a:ext cx="117282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itle 3">
            <a:extLst>
              <a:ext uri="{FF2B5EF4-FFF2-40B4-BE49-F238E27FC236}">
                <a16:creationId xmlns:a16="http://schemas.microsoft.com/office/drawing/2014/main" id="{39B0D79A-0E48-46E9-86DD-D3AE8DD759A7}"/>
              </a:ext>
            </a:extLst>
          </p:cNvPr>
          <p:cNvSpPr txBox="1">
            <a:spLocks/>
          </p:cNvSpPr>
          <p:nvPr/>
        </p:nvSpPr>
        <p:spPr>
          <a:xfrm>
            <a:off x="480070" y="512639"/>
            <a:ext cx="8377056" cy="1142071"/>
          </a:xfrm>
          <a:prstGeom prst="rect">
            <a:avLst/>
          </a:prstGeom>
        </p:spPr>
        <p:txBody>
          <a:bodyPr vert="horz" lIns="68580" tIns="34290" rIns="68580" bIns="3429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457200" indent="-457200">
              <a:lnSpc>
                <a:spcPct val="100000"/>
              </a:lnSpc>
              <a:buFont typeface="Arial" panose="020B0604020202020204" pitchFamily="34" charset="0"/>
              <a:buChar char="•"/>
            </a:pPr>
            <a:r>
              <a:rPr lang="en-GB" sz="2400" dirty="0">
                <a:latin typeface="Century Gothic" panose="020B0502020202020204" pitchFamily="34" charset="0"/>
              </a:rPr>
              <a:t>In addition, income disparities (measured by wealth quintiles), age, and residence appear to explain the marginal uptick in exclusion rate in 2021.</a:t>
            </a:r>
            <a:endParaRPr lang="en-US" sz="1050" dirty="0">
              <a:latin typeface="Century Gothic" panose="020B0502020202020204" pitchFamily="34" charset="0"/>
            </a:endParaRPr>
          </a:p>
        </p:txBody>
      </p:sp>
      <p:sp>
        <p:nvSpPr>
          <p:cNvPr id="10" name="Rectangle 2">
            <a:extLst>
              <a:ext uri="{FF2B5EF4-FFF2-40B4-BE49-F238E27FC236}">
                <a16:creationId xmlns:a16="http://schemas.microsoft.com/office/drawing/2014/main" id="{99D77D0D-C8EF-4E3F-8630-5F842F0B81B3}"/>
              </a:ext>
            </a:extLst>
          </p:cNvPr>
          <p:cNvSpPr>
            <a:spLocks noChangeArrowheads="1"/>
          </p:cNvSpPr>
          <p:nvPr/>
        </p:nvSpPr>
        <p:spPr bwMode="auto">
          <a:xfrm>
            <a:off x="775380" y="1729504"/>
            <a:ext cx="11562550" cy="54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Rectangle 3">
            <a:extLst>
              <a:ext uri="{FF2B5EF4-FFF2-40B4-BE49-F238E27FC236}">
                <a16:creationId xmlns:a16="http://schemas.microsoft.com/office/drawing/2014/main" id="{DF433356-3C54-49A8-A189-490C4779856B}"/>
              </a:ext>
            </a:extLst>
          </p:cNvPr>
          <p:cNvSpPr>
            <a:spLocks noChangeArrowheads="1"/>
          </p:cNvSpPr>
          <p:nvPr/>
        </p:nvSpPr>
        <p:spPr bwMode="auto">
          <a:xfrm>
            <a:off x="775380" y="5545854"/>
            <a:ext cx="115625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a:xfrm>
            <a:off x="23010" y="6453336"/>
            <a:ext cx="457058" cy="404664"/>
          </a:xfrm>
        </p:spPr>
        <p:txBody>
          <a:bodyPr/>
          <a:lstStyle/>
          <a:p>
            <a:fld id="{5EEDB22F-4A2B-43E8-8DE7-D0EC24ABB9A3}" type="slidenum">
              <a:rPr lang="en-GB" smtClean="0"/>
              <a:t>17</a:t>
            </a:fld>
            <a:endParaRPr lang="en-GB" dirty="0"/>
          </a:p>
        </p:txBody>
      </p:sp>
      <p:graphicFrame>
        <p:nvGraphicFramePr>
          <p:cNvPr id="16" name="Chart 15">
            <a:extLst>
              <a:ext uri="{FF2B5EF4-FFF2-40B4-BE49-F238E27FC236}">
                <a16:creationId xmlns:a16="http://schemas.microsoft.com/office/drawing/2014/main" id="{208C9601-8254-423B-94B7-1FEF7C06BAB3}"/>
              </a:ext>
            </a:extLst>
          </p:cNvPr>
          <p:cNvGraphicFramePr/>
          <p:nvPr>
            <p:extLst>
              <p:ext uri="{D42A27DB-BD31-4B8C-83A1-F6EECF244321}">
                <p14:modId xmlns:p14="http://schemas.microsoft.com/office/powerpoint/2010/main" val="56126802"/>
              </p:ext>
            </p:extLst>
          </p:nvPr>
        </p:nvGraphicFramePr>
        <p:xfrm>
          <a:off x="480068" y="2279375"/>
          <a:ext cx="8196387" cy="3690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430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103A3-6986-4143-9AE3-6786B93E54B4}"/>
              </a:ext>
            </a:extLst>
          </p:cNvPr>
          <p:cNvSpPr>
            <a:spLocks noGrp="1"/>
          </p:cNvSpPr>
          <p:nvPr>
            <p:ph type="title"/>
          </p:nvPr>
        </p:nvSpPr>
        <p:spPr>
          <a:xfrm>
            <a:off x="251520" y="234614"/>
            <a:ext cx="8892480" cy="470834"/>
          </a:xfrm>
        </p:spPr>
        <p:txBody>
          <a:bodyPr vert="horz" lIns="68580" tIns="34290" rIns="68580" bIns="34290" rtlCol="0" anchor="t">
            <a:noAutofit/>
          </a:bodyPr>
          <a:lstStyle/>
          <a:p>
            <a:pPr marL="342900" indent="-342900">
              <a:lnSpc>
                <a:spcPct val="100000"/>
              </a:lnSpc>
              <a:buFont typeface="Arial" panose="020B0604020202020204" pitchFamily="34" charset="0"/>
              <a:buChar char="•"/>
            </a:pPr>
            <a:r>
              <a:rPr lang="en-GB" sz="2400" dirty="0">
                <a:latin typeface="Century Gothic"/>
              </a:rPr>
              <a:t>Significant</a:t>
            </a:r>
            <a:r>
              <a:rPr lang="en-GB" sz="2000" dirty="0">
                <a:latin typeface="Century Gothic"/>
              </a:rPr>
              <a:t> variation in formal financial access across counties</a:t>
            </a:r>
            <a:endParaRPr lang="en-US" sz="2000" dirty="0">
              <a:latin typeface="Century Gothic"/>
            </a:endParaRPr>
          </a:p>
        </p:txBody>
      </p:sp>
      <p:pic>
        <p:nvPicPr>
          <p:cNvPr id="7" name="Content Placeholder 6">
            <a:extLst>
              <a:ext uri="{FF2B5EF4-FFF2-40B4-BE49-F238E27FC236}">
                <a16:creationId xmlns:a16="http://schemas.microsoft.com/office/drawing/2014/main" id="{78AA112C-1FA8-4C71-A044-3F3D9238245B}"/>
              </a:ext>
            </a:extLst>
          </p:cNvPr>
          <p:cNvPicPr>
            <a:picLocks noGrp="1" noChangeAspect="1"/>
          </p:cNvPicPr>
          <p:nvPr>
            <p:ph idx="1"/>
          </p:nvPr>
        </p:nvPicPr>
        <p:blipFill>
          <a:blip r:embed="rId3"/>
          <a:stretch>
            <a:fillRect/>
          </a:stretch>
        </p:blipFill>
        <p:spPr>
          <a:xfrm>
            <a:off x="467544" y="764704"/>
            <a:ext cx="8292561" cy="5472608"/>
          </a:xfrm>
          <a:ln>
            <a:solidFill>
              <a:schemeClr val="tx1"/>
            </a:solidFill>
          </a:ln>
        </p:spPr>
      </p:pic>
      <p:sp>
        <p:nvSpPr>
          <p:cNvPr id="8" name="TextBox 7">
            <a:extLst>
              <a:ext uri="{FF2B5EF4-FFF2-40B4-BE49-F238E27FC236}">
                <a16:creationId xmlns:a16="http://schemas.microsoft.com/office/drawing/2014/main" id="{4D0B1B20-73A3-43D0-AC89-90C4F09C77E7}"/>
              </a:ext>
            </a:extLst>
          </p:cNvPr>
          <p:cNvSpPr txBox="1"/>
          <p:nvPr/>
        </p:nvSpPr>
        <p:spPr>
          <a:xfrm rot="16200000">
            <a:off x="-1475748" y="3122839"/>
            <a:ext cx="4180953" cy="461665"/>
          </a:xfrm>
          <a:prstGeom prst="rect">
            <a:avLst/>
          </a:prstGeom>
          <a:noFill/>
        </p:spPr>
        <p:txBody>
          <a:bodyPr wrap="none" rtlCol="0">
            <a:spAutoFit/>
          </a:bodyPr>
          <a:lstStyle/>
          <a:p>
            <a:r>
              <a:rPr lang="en-GB" sz="2400" dirty="0">
                <a:solidFill>
                  <a:schemeClr val="bg1"/>
                </a:solidFill>
                <a:latin typeface="Century Gothic" panose="020B0502020202020204" pitchFamily="34" charset="0"/>
              </a:rPr>
              <a:t>Formal inclusion by County</a:t>
            </a: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18</a:t>
            </a:fld>
            <a:endParaRPr lang="en-GB"/>
          </a:p>
        </p:txBody>
      </p:sp>
    </p:spTree>
    <p:extLst>
      <p:ext uri="{BB962C8B-B14F-4D97-AF65-F5344CB8AC3E}">
        <p14:creationId xmlns:p14="http://schemas.microsoft.com/office/powerpoint/2010/main" val="103084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103A3-6986-4143-9AE3-6786B93E54B4}"/>
              </a:ext>
            </a:extLst>
          </p:cNvPr>
          <p:cNvSpPr>
            <a:spLocks noGrp="1"/>
          </p:cNvSpPr>
          <p:nvPr>
            <p:ph type="title"/>
          </p:nvPr>
        </p:nvSpPr>
        <p:spPr>
          <a:xfrm>
            <a:off x="1115616" y="332656"/>
            <a:ext cx="7575698" cy="405078"/>
          </a:xfrm>
        </p:spPr>
        <p:txBody>
          <a:bodyPr>
            <a:normAutofit/>
          </a:bodyPr>
          <a:lstStyle/>
          <a:p>
            <a:pPr>
              <a:lnSpc>
                <a:spcPct val="100000"/>
              </a:lnSpc>
            </a:pPr>
            <a:r>
              <a:rPr lang="en-GB" sz="1650" dirty="0">
                <a:latin typeface="Century Gothic" panose="020B0502020202020204" pitchFamily="34" charset="0"/>
              </a:rPr>
              <a:t>Financial exclusion is determined by various socio-economic factors?</a:t>
            </a:r>
            <a:endParaRPr lang="en-US" sz="1650" dirty="0">
              <a:latin typeface="Century Gothic" panose="020B0502020202020204" pitchFamily="34" charset="0"/>
            </a:endParaRPr>
          </a:p>
        </p:txBody>
      </p:sp>
      <p:pic>
        <p:nvPicPr>
          <p:cNvPr id="6" name="Content Placeholder 5">
            <a:extLst>
              <a:ext uri="{FF2B5EF4-FFF2-40B4-BE49-F238E27FC236}">
                <a16:creationId xmlns:a16="http://schemas.microsoft.com/office/drawing/2014/main" id="{690F4AE8-514D-4FD4-A067-5D0BAFEC6091}"/>
              </a:ext>
            </a:extLst>
          </p:cNvPr>
          <p:cNvPicPr>
            <a:picLocks noGrp="1" noChangeAspect="1"/>
          </p:cNvPicPr>
          <p:nvPr>
            <p:ph idx="1"/>
          </p:nvPr>
        </p:nvPicPr>
        <p:blipFill>
          <a:blip r:embed="rId3"/>
          <a:stretch>
            <a:fillRect/>
          </a:stretch>
        </p:blipFill>
        <p:spPr>
          <a:xfrm>
            <a:off x="337730" y="836712"/>
            <a:ext cx="8353584" cy="5544616"/>
          </a:xfrm>
          <a:ln>
            <a:solidFill>
              <a:schemeClr val="tx1"/>
            </a:solidFill>
          </a:ln>
        </p:spPr>
      </p:pic>
      <p:sp>
        <p:nvSpPr>
          <p:cNvPr id="8" name="TextBox 7">
            <a:extLst>
              <a:ext uri="{FF2B5EF4-FFF2-40B4-BE49-F238E27FC236}">
                <a16:creationId xmlns:a16="http://schemas.microsoft.com/office/drawing/2014/main" id="{8884BAC5-3842-4610-8516-E4E49DF32D8B}"/>
              </a:ext>
            </a:extLst>
          </p:cNvPr>
          <p:cNvSpPr txBox="1"/>
          <p:nvPr/>
        </p:nvSpPr>
        <p:spPr>
          <a:xfrm rot="16200000">
            <a:off x="-1676731" y="3076673"/>
            <a:ext cx="4582921" cy="553998"/>
          </a:xfrm>
          <a:prstGeom prst="rect">
            <a:avLst/>
          </a:prstGeom>
          <a:noFill/>
        </p:spPr>
        <p:txBody>
          <a:bodyPr wrap="none" rtlCol="0">
            <a:spAutoFit/>
          </a:bodyPr>
          <a:lstStyle/>
          <a:p>
            <a:r>
              <a:rPr lang="en-GB" sz="3000" dirty="0">
                <a:solidFill>
                  <a:schemeClr val="bg1"/>
                </a:solidFill>
              </a:rPr>
              <a:t>Exclusion levels by County</a:t>
            </a:r>
          </a:p>
        </p:txBody>
      </p:sp>
      <p:sp>
        <p:nvSpPr>
          <p:cNvPr id="2" name="Slide Number Placeholder 1"/>
          <p:cNvSpPr>
            <a:spLocks noGrp="1"/>
          </p:cNvSpPr>
          <p:nvPr>
            <p:ph type="sldNum" sz="quarter" idx="12"/>
          </p:nvPr>
        </p:nvSpPr>
        <p:spPr>
          <a:xfrm>
            <a:off x="23010" y="6453336"/>
            <a:ext cx="516542" cy="404664"/>
          </a:xfrm>
        </p:spPr>
        <p:txBody>
          <a:bodyPr/>
          <a:lstStyle/>
          <a:p>
            <a:fld id="{5EEDB22F-4A2B-43E8-8DE7-D0EC24ABB9A3}" type="slidenum">
              <a:rPr lang="en-GB" smtClean="0"/>
              <a:t>19</a:t>
            </a:fld>
            <a:endParaRPr lang="en-GB" dirty="0"/>
          </a:p>
        </p:txBody>
      </p:sp>
    </p:spTree>
    <p:extLst>
      <p:ext uri="{BB962C8B-B14F-4D97-AF65-F5344CB8AC3E}">
        <p14:creationId xmlns:p14="http://schemas.microsoft.com/office/powerpoint/2010/main" val="95931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Logo, company name&#10;&#10;Description automatically generated">
            <a:extLst>
              <a:ext uri="{FF2B5EF4-FFF2-40B4-BE49-F238E27FC236}">
                <a16:creationId xmlns:a16="http://schemas.microsoft.com/office/drawing/2014/main" id="{8E15072E-9355-49CA-BF99-FA8FC6BE612B}"/>
              </a:ext>
            </a:extLst>
          </p:cNvPr>
          <p:cNvPicPr>
            <a:picLocks noChangeAspect="1"/>
          </p:cNvPicPr>
          <p:nvPr/>
        </p:nvPicPr>
        <p:blipFill>
          <a:blip r:embed="rId2"/>
          <a:stretch>
            <a:fillRect/>
          </a:stretch>
        </p:blipFill>
        <p:spPr>
          <a:xfrm>
            <a:off x="2076810" y="1522282"/>
            <a:ext cx="6230427" cy="3759521"/>
          </a:xfrm>
          <a:prstGeom prst="rect">
            <a:avLst/>
          </a:prstGeom>
        </p:spPr>
      </p:pic>
      <p:pic>
        <p:nvPicPr>
          <p:cNvPr id="3" name="Picture 7" descr="Logo, company name&#10;&#10;Description automatically generated">
            <a:extLst>
              <a:ext uri="{FF2B5EF4-FFF2-40B4-BE49-F238E27FC236}">
                <a16:creationId xmlns:a16="http://schemas.microsoft.com/office/drawing/2014/main" id="{31B474BB-851C-495B-90C7-55451910B8CC}"/>
              </a:ext>
            </a:extLst>
          </p:cNvPr>
          <p:cNvPicPr>
            <a:picLocks noChangeAspect="1"/>
          </p:cNvPicPr>
          <p:nvPr/>
        </p:nvPicPr>
        <p:blipFill>
          <a:blip r:embed="rId2"/>
          <a:stretch>
            <a:fillRect/>
          </a:stretch>
        </p:blipFill>
        <p:spPr>
          <a:xfrm>
            <a:off x="683568" y="1052736"/>
            <a:ext cx="7776069" cy="4381467"/>
          </a:xfrm>
          <a:prstGeom prst="rect">
            <a:avLst/>
          </a:prstGeom>
        </p:spPr>
      </p:pic>
    </p:spTree>
    <p:extLst>
      <p:ext uri="{BB962C8B-B14F-4D97-AF65-F5344CB8AC3E}">
        <p14:creationId xmlns:p14="http://schemas.microsoft.com/office/powerpoint/2010/main" val="152161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1446550"/>
          </a:xfrm>
          <a:prstGeom prst="rect">
            <a:avLst/>
          </a:prstGeom>
          <a:noFill/>
        </p:spPr>
        <p:txBody>
          <a:bodyPr wrap="square" rtlCol="0">
            <a:spAutoFit/>
          </a:bodyPr>
          <a:lstStyle/>
          <a:p>
            <a:pPr algn="ctr"/>
            <a:r>
              <a:rPr lang="en-US" sz="4400" b="1" dirty="0">
                <a:solidFill>
                  <a:srgbClr val="002060"/>
                </a:solidFill>
              </a:rPr>
              <a:t>Deepening Usage: Providers, Services and Products</a:t>
            </a:r>
          </a:p>
        </p:txBody>
      </p:sp>
      <p:sp>
        <p:nvSpPr>
          <p:cNvPr id="3" name="Content Placeholder 3">
            <a:extLst>
              <a:ext uri="{FF2B5EF4-FFF2-40B4-BE49-F238E27FC236}">
                <a16:creationId xmlns:a16="http://schemas.microsoft.com/office/drawing/2014/main" id="{91DEA488-5155-4FCF-8E69-EB9CD2B47D19}"/>
              </a:ext>
            </a:extLst>
          </p:cNvPr>
          <p:cNvSpPr txBox="1">
            <a:spLocks/>
          </p:cNvSpPr>
          <p:nvPr/>
        </p:nvSpPr>
        <p:spPr>
          <a:xfrm>
            <a:off x="251520" y="1844824"/>
            <a:ext cx="8892480" cy="4104456"/>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5760" indent="-365760">
              <a:buClr>
                <a:srgbClr val="002060"/>
              </a:buClr>
              <a:buFont typeface="Arial" panose="020B0604020202020204" pitchFamily="34" charset="0"/>
              <a:buChar char="•"/>
            </a:pPr>
            <a:r>
              <a:rPr lang="en-US" sz="2400" dirty="0">
                <a:latin typeface="Century Gothic"/>
                <a:ea typeface="+mj-lt"/>
                <a:cs typeface="+mj-lt"/>
              </a:rPr>
              <a:t>We are interested in measuring;</a:t>
            </a:r>
          </a:p>
          <a:p>
            <a:pPr marL="749808" lvl="2" indent="-274320">
              <a:buClr>
                <a:srgbClr val="002060"/>
              </a:buClr>
              <a:buFont typeface="Symbol" panose="05050102010706020507" pitchFamily="18" charset="2"/>
              <a:buChar char="Ö"/>
            </a:pPr>
            <a:r>
              <a:rPr lang="en-US" sz="1800" dirty="0">
                <a:solidFill>
                  <a:schemeClr val="tx1">
                    <a:lumMod val="95000"/>
                    <a:lumOff val="5000"/>
                  </a:schemeClr>
                </a:solidFill>
                <a:latin typeface="Century Gothic"/>
                <a:ea typeface="+mj-lt"/>
                <a:cs typeface="+mj-lt"/>
              </a:rPr>
              <a:t>How frequent people actually use these providers, services or products </a:t>
            </a:r>
          </a:p>
          <a:p>
            <a:pPr marL="749808" lvl="2" indent="-274320">
              <a:buClr>
                <a:srgbClr val="002060"/>
              </a:buClr>
              <a:buFont typeface="Symbol" panose="05050102010706020507" pitchFamily="18" charset="2"/>
              <a:buChar char="Ö"/>
            </a:pPr>
            <a:r>
              <a:rPr lang="en-US" sz="1800" dirty="0">
                <a:solidFill>
                  <a:schemeClr val="tx1">
                    <a:lumMod val="95000"/>
                    <a:lumOff val="5000"/>
                  </a:schemeClr>
                </a:solidFill>
                <a:latin typeface="Century Gothic"/>
                <a:ea typeface="+mj-lt"/>
                <a:cs typeface="+mj-lt"/>
              </a:rPr>
              <a:t>How long (duration) people take using these financial providers, services and products</a:t>
            </a:r>
          </a:p>
          <a:p>
            <a:pPr marL="749808" lvl="2" indent="-274320">
              <a:buClr>
                <a:srgbClr val="002060"/>
              </a:buClr>
              <a:buFont typeface="Symbol" panose="05050102010706020507" pitchFamily="18" charset="2"/>
              <a:buChar char="Ö"/>
            </a:pPr>
            <a:r>
              <a:rPr lang="en-US" sz="1800" dirty="0">
                <a:solidFill>
                  <a:schemeClr val="tx1">
                    <a:lumMod val="95000"/>
                    <a:lumOff val="5000"/>
                  </a:schemeClr>
                </a:solidFill>
                <a:latin typeface="Century Gothic"/>
                <a:ea typeface="+mj-lt"/>
                <a:cs typeface="+mj-lt"/>
              </a:rPr>
              <a:t>Reasons for use or non-use of certain providers, services or products</a:t>
            </a:r>
          </a:p>
          <a:p>
            <a:pPr marL="365760" indent="-365760">
              <a:buClr>
                <a:srgbClr val="002060"/>
              </a:buClr>
              <a:buFont typeface="Arial" panose="020B0604020202020204" pitchFamily="34" charset="0"/>
              <a:buChar char="•"/>
            </a:pPr>
            <a:r>
              <a:rPr lang="en-US" dirty="0">
                <a:latin typeface="Century Gothic"/>
                <a:ea typeface="+mj-lt"/>
                <a:cs typeface="+mj-lt"/>
              </a:rPr>
              <a:t>We analyse the providers, products and services along key demographic indicators - age, sex, education, residence, wealth quintile and County</a:t>
            </a:r>
          </a:p>
          <a:p>
            <a:pPr marL="365760" indent="-365760">
              <a:buClr>
                <a:srgbClr val="002060"/>
              </a:buClr>
              <a:buFont typeface="Arial" panose="020B0604020202020204" pitchFamily="34" charset="0"/>
              <a:buChar char="•"/>
            </a:pPr>
            <a:r>
              <a:rPr lang="en-US" dirty="0">
                <a:latin typeface="Century Gothic"/>
                <a:ea typeface="+mj-lt"/>
                <a:cs typeface="+mj-lt"/>
              </a:rPr>
              <a:t>Since the respondents use these providers and products in multiples, proportions of usage are not additive</a:t>
            </a:r>
          </a:p>
        </p:txBody>
      </p:sp>
    </p:spTree>
    <p:extLst>
      <p:ext uri="{BB962C8B-B14F-4D97-AF65-F5344CB8AC3E}">
        <p14:creationId xmlns:p14="http://schemas.microsoft.com/office/powerpoint/2010/main" val="213636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489" y="331180"/>
            <a:ext cx="8561146" cy="1534425"/>
          </a:xfrm>
        </p:spPr>
        <p:txBody>
          <a:bodyPr vert="horz" lIns="68580" tIns="34290" rIns="68580" bIns="34290" rtlCol="0" anchor="t">
            <a:noAutofit/>
          </a:bodyPr>
          <a:lstStyle/>
          <a:p>
            <a:pPr marL="285750" indent="-285750">
              <a:lnSpc>
                <a:spcPct val="100000"/>
              </a:lnSpc>
              <a:buFont typeface="Arial" panose="020B0604020202020204" pitchFamily="34" charset="0"/>
              <a:buChar char="•"/>
            </a:pPr>
            <a:r>
              <a:rPr lang="en-US" sz="1800" dirty="0">
                <a:latin typeface="Century Gothic"/>
              </a:rPr>
              <a:t>Mobile money and mobile banking usage including</a:t>
            </a:r>
            <a:r>
              <a:rPr lang="en-US" sz="1800" i="1" dirty="0">
                <a:latin typeface="Century Gothic"/>
              </a:rPr>
              <a:t> </a:t>
            </a:r>
            <a:r>
              <a:rPr lang="en-US" sz="1800" dirty="0">
                <a:latin typeface="Century Gothic"/>
              </a:rPr>
              <a:t>Fuliza are driving financial inclusion. Decline in Digital Apps Loans may reflect competition from the regulated digital credit providers and unfair debt collection practices that scare potential users . </a:t>
            </a:r>
            <a:br>
              <a:rPr lang="en-US" sz="1800" dirty="0">
                <a:latin typeface="Century Gothic"/>
              </a:rPr>
            </a:br>
            <a:endParaRPr lang="en-US" sz="1500" dirty="0">
              <a:latin typeface="Century Gothic" panose="020B0502020202020204" pitchFamily="34" charset="0"/>
            </a:endParaRPr>
          </a:p>
        </p:txBody>
      </p:sp>
      <p:sp>
        <p:nvSpPr>
          <p:cNvPr id="7" name="TextBox 6">
            <a:extLst>
              <a:ext uri="{FF2B5EF4-FFF2-40B4-BE49-F238E27FC236}">
                <a16:creationId xmlns:a16="http://schemas.microsoft.com/office/drawing/2014/main" id="{86A8DF32-E48F-4D87-886C-37FA6DE519A2}"/>
              </a:ext>
            </a:extLst>
          </p:cNvPr>
          <p:cNvSpPr txBox="1"/>
          <p:nvPr/>
        </p:nvSpPr>
        <p:spPr>
          <a:xfrm>
            <a:off x="682338" y="1865605"/>
            <a:ext cx="5601254" cy="5309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dirty="0">
                <a:latin typeface="Times New Roman"/>
              </a:rPr>
              <a:t>Fig.: Usage of  Financial Services and Products by Providers  (Percent)</a:t>
            </a:r>
            <a:endParaRPr lang="en-GB" sz="1500" b="1" dirty="0">
              <a:latin typeface="Times New Roman"/>
              <a:cs typeface="Times New Roman"/>
            </a:endParaRP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21</a:t>
            </a:fld>
            <a:endParaRPr lang="en-GB"/>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85627" y="2132856"/>
            <a:ext cx="8076911" cy="3168352"/>
          </a:xfrm>
          <a:prstGeom prst="rect">
            <a:avLst/>
          </a:prstGeom>
          <a:noFill/>
        </p:spPr>
      </p:pic>
      <p:pic>
        <p:nvPicPr>
          <p:cNvPr id="4" name="Picture 3"/>
          <p:cNvPicPr>
            <a:picLocks noChangeAspect="1"/>
          </p:cNvPicPr>
          <p:nvPr/>
        </p:nvPicPr>
        <p:blipFill>
          <a:blip r:embed="rId4"/>
          <a:stretch>
            <a:fillRect/>
          </a:stretch>
        </p:blipFill>
        <p:spPr>
          <a:xfrm>
            <a:off x="1619672" y="2498600"/>
            <a:ext cx="3312368" cy="1279442"/>
          </a:xfrm>
          <a:prstGeom prst="rect">
            <a:avLst/>
          </a:prstGeom>
        </p:spPr>
      </p:pic>
      <p:sp>
        <p:nvSpPr>
          <p:cNvPr id="5" name="Rectangle 4"/>
          <p:cNvSpPr/>
          <p:nvPr/>
        </p:nvSpPr>
        <p:spPr>
          <a:xfrm>
            <a:off x="388640" y="5416459"/>
            <a:ext cx="8352018" cy="646331"/>
          </a:xfrm>
          <a:prstGeom prst="rect">
            <a:avLst/>
          </a:prstGeom>
        </p:spPr>
        <p:txBody>
          <a:bodyPr wrap="square">
            <a:spAutoFit/>
          </a:bodyPr>
          <a:lstStyle/>
          <a:p>
            <a:pPr marL="285750" indent="-285750">
              <a:buFont typeface="Arial" panose="020B0604020202020204" pitchFamily="34" charset="0"/>
              <a:buChar char="•"/>
            </a:pPr>
            <a:r>
              <a:rPr lang="en-US" dirty="0">
                <a:latin typeface="Century Gothic"/>
              </a:rPr>
              <a:t>Usage of all the non-bank related providers declined in 2021, an area of deep dive research</a:t>
            </a:r>
            <a:endParaRPr lang="en-US" dirty="0"/>
          </a:p>
        </p:txBody>
      </p:sp>
    </p:spTree>
    <p:extLst>
      <p:ext uri="{BB962C8B-B14F-4D97-AF65-F5344CB8AC3E}">
        <p14:creationId xmlns:p14="http://schemas.microsoft.com/office/powerpoint/2010/main" val="379679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CDC536-3A44-43BE-8A26-94210EA3A091}"/>
              </a:ext>
            </a:extLst>
          </p:cNvPr>
          <p:cNvSpPr txBox="1"/>
          <p:nvPr/>
        </p:nvSpPr>
        <p:spPr>
          <a:xfrm>
            <a:off x="1475656" y="1802221"/>
            <a:ext cx="5073650"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dirty="0">
                <a:latin typeface="Century Gothic"/>
              </a:rPr>
              <a:t>Fig.: Usage of Financial Providers by </a:t>
            </a:r>
            <a:r>
              <a:rPr lang="en-GB" sz="1500" b="1" dirty="0">
                <a:latin typeface="Century Gothic"/>
              </a:rPr>
              <a:t>Frequency</a:t>
            </a:r>
          </a:p>
        </p:txBody>
      </p:sp>
      <p:sp>
        <p:nvSpPr>
          <p:cNvPr id="9" name="Title 1">
            <a:extLst>
              <a:ext uri="{FF2B5EF4-FFF2-40B4-BE49-F238E27FC236}">
                <a16:creationId xmlns:a16="http://schemas.microsoft.com/office/drawing/2014/main" id="{F5BB2054-DECF-4EFA-BF7E-0902A00D419A}"/>
              </a:ext>
            </a:extLst>
          </p:cNvPr>
          <p:cNvSpPr txBox="1">
            <a:spLocks/>
          </p:cNvSpPr>
          <p:nvPr/>
        </p:nvSpPr>
        <p:spPr>
          <a:xfrm>
            <a:off x="559036" y="476672"/>
            <a:ext cx="8405452" cy="850329"/>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800" dirty="0">
                <a:latin typeface="Century Gothic"/>
                <a:ea typeface="+mj-lt"/>
                <a:cs typeface="+mj-lt"/>
              </a:rPr>
              <a:t>Increased frequency of </a:t>
            </a:r>
            <a:r>
              <a:rPr lang="en-GB" sz="1800" b="1" dirty="0">
                <a:latin typeface="Century Gothic"/>
                <a:ea typeface="+mj-lt"/>
                <a:cs typeface="+mj-lt"/>
              </a:rPr>
              <a:t>mobile money </a:t>
            </a:r>
            <a:r>
              <a:rPr lang="en-GB" sz="1800" dirty="0">
                <a:latin typeface="Century Gothic"/>
                <a:ea typeface="+mj-lt"/>
                <a:cs typeface="+mj-lt"/>
              </a:rPr>
              <a:t>and</a:t>
            </a:r>
            <a:r>
              <a:rPr lang="en-GB" sz="1800" b="1" dirty="0">
                <a:latin typeface="Century Gothic"/>
                <a:ea typeface="+mj-lt"/>
                <a:cs typeface="+mj-lt"/>
              </a:rPr>
              <a:t> informal groups</a:t>
            </a:r>
            <a:r>
              <a:rPr lang="en-GB" sz="1800" dirty="0">
                <a:latin typeface="Century Gothic"/>
                <a:ea typeface="+mj-lt"/>
                <a:cs typeface="+mj-lt"/>
              </a:rPr>
              <a:t> usage in 2021 may indicate increased liquidity needs, government policy to curb the spread of COVID-19 in 2020, and waiver of transaction charges</a:t>
            </a:r>
            <a:endParaRPr lang="en-GB" sz="1800" dirty="0">
              <a:latin typeface="Century Gothic"/>
              <a:cs typeface="Calibri Light"/>
            </a:endParaRPr>
          </a:p>
        </p:txBody>
      </p:sp>
      <p:sp>
        <p:nvSpPr>
          <p:cNvPr id="11" name="TextBox 10">
            <a:extLst>
              <a:ext uri="{FF2B5EF4-FFF2-40B4-BE49-F238E27FC236}">
                <a16:creationId xmlns:a16="http://schemas.microsoft.com/office/drawing/2014/main" id="{142AE668-08EB-4D23-A87B-61DCD3A2429A}"/>
              </a:ext>
            </a:extLst>
          </p:cNvPr>
          <p:cNvSpPr txBox="1"/>
          <p:nvPr/>
        </p:nvSpPr>
        <p:spPr>
          <a:xfrm rot="5400000" flipV="1">
            <a:off x="-259726" y="2871314"/>
            <a:ext cx="1914524"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a:solidFill>
                  <a:srgbClr val="FFFFFF"/>
                </a:solidFill>
                <a:latin typeface="Times New Roman"/>
              </a:rPr>
              <a:t>Frequency of Usage  </a:t>
            </a:r>
            <a:endParaRPr lang="en-GB" sz="1350" b="1">
              <a:solidFill>
                <a:srgbClr val="FFFFFF"/>
              </a:solidFill>
              <a:latin typeface="Times New Roman"/>
              <a:cs typeface="Times New Roman"/>
            </a:endParaRPr>
          </a:p>
        </p:txBody>
      </p:sp>
      <p:pic>
        <p:nvPicPr>
          <p:cNvPr id="8" name="Picture 7">
            <a:extLst>
              <a:ext uri="{FF2B5EF4-FFF2-40B4-BE49-F238E27FC236}">
                <a16:creationId xmlns:a16="http://schemas.microsoft.com/office/drawing/2014/main" id="{067EF86A-1C89-4323-91D9-2D712A4377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5468" y="2102303"/>
            <a:ext cx="7609496" cy="3798218"/>
          </a:xfrm>
          <a:prstGeom prst="rect">
            <a:avLst/>
          </a:prstGeom>
          <a:noFill/>
          <a:ln>
            <a:solidFill>
              <a:schemeClr val="tx1"/>
            </a:solidFill>
          </a:ln>
        </p:spPr>
      </p:pic>
      <p:sp>
        <p:nvSpPr>
          <p:cNvPr id="2" name="Slide Number Placeholder 1"/>
          <p:cNvSpPr>
            <a:spLocks noGrp="1"/>
          </p:cNvSpPr>
          <p:nvPr>
            <p:ph type="sldNum" sz="quarter" idx="12"/>
          </p:nvPr>
        </p:nvSpPr>
        <p:spPr>
          <a:xfrm>
            <a:off x="-36512" y="6453336"/>
            <a:ext cx="536026" cy="404664"/>
          </a:xfrm>
        </p:spPr>
        <p:txBody>
          <a:bodyPr/>
          <a:lstStyle/>
          <a:p>
            <a:fld id="{5EEDB22F-4A2B-43E8-8DE7-D0EC24ABB9A3}" type="slidenum">
              <a:rPr lang="en-GB" smtClean="0"/>
              <a:t>22</a:t>
            </a:fld>
            <a:endParaRPr lang="en-GB" dirty="0"/>
          </a:p>
        </p:txBody>
      </p:sp>
    </p:spTree>
    <p:extLst>
      <p:ext uri="{BB962C8B-B14F-4D97-AF65-F5344CB8AC3E}">
        <p14:creationId xmlns:p14="http://schemas.microsoft.com/office/powerpoint/2010/main" val="140231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500598" y="539956"/>
            <a:ext cx="8463889" cy="1016836"/>
          </a:xfrm>
        </p:spPr>
        <p:txBody>
          <a:bodyPr vert="horz" lIns="68580" tIns="34290" rIns="68580" bIns="34290" rtlCol="0" anchor="t">
            <a:noAutofit/>
          </a:bodyPr>
          <a:lstStyle/>
          <a:p>
            <a:pPr marL="342900" indent="-342900">
              <a:lnSpc>
                <a:spcPct val="100000"/>
              </a:lnSpc>
              <a:buFont typeface="Arial"/>
              <a:buChar char="•"/>
            </a:pPr>
            <a:r>
              <a:rPr lang="en-US" sz="2100" dirty="0">
                <a:latin typeface="Century Gothic" panose="020B0502020202020204" pitchFamily="34" charset="0"/>
              </a:rPr>
              <a:t>Consumers use a portfolio of financial providers, services and products in terms of formal and informal in order to meet their needs</a:t>
            </a:r>
            <a:endParaRPr lang="en-US" sz="1500" dirty="0">
              <a:latin typeface="Century Gothic" panose="020B0502020202020204" pitchFamily="34" charset="0"/>
              <a:cs typeface="Calibri Light"/>
            </a:endParaRPr>
          </a:p>
        </p:txBody>
      </p:sp>
      <p:pic>
        <p:nvPicPr>
          <p:cNvPr id="16" name="Picture 6" descr="Chart, bar chart&#10;&#10;Description automatically generated">
            <a:extLst>
              <a:ext uri="{FF2B5EF4-FFF2-40B4-BE49-F238E27FC236}">
                <a16:creationId xmlns:a16="http://schemas.microsoft.com/office/drawing/2014/main" id="{C1A3AAC5-BEB1-47CF-83DB-386B94CE85A7}"/>
              </a:ext>
            </a:extLst>
          </p:cNvPr>
          <p:cNvPicPr>
            <a:picLocks noChangeAspect="1"/>
          </p:cNvPicPr>
          <p:nvPr/>
        </p:nvPicPr>
        <p:blipFill>
          <a:blip r:embed="rId3"/>
          <a:stretch>
            <a:fillRect/>
          </a:stretch>
        </p:blipFill>
        <p:spPr>
          <a:xfrm>
            <a:off x="1349994" y="2132856"/>
            <a:ext cx="7364609" cy="3652453"/>
          </a:xfrm>
          <a:prstGeom prst="rect">
            <a:avLst/>
          </a:prstGeom>
        </p:spPr>
      </p:pic>
      <p:sp>
        <p:nvSpPr>
          <p:cNvPr id="17" name="TextBox 16">
            <a:extLst>
              <a:ext uri="{FF2B5EF4-FFF2-40B4-BE49-F238E27FC236}">
                <a16:creationId xmlns:a16="http://schemas.microsoft.com/office/drawing/2014/main" id="{96531703-F299-4182-A8F9-A5045D598C6B}"/>
              </a:ext>
            </a:extLst>
          </p:cNvPr>
          <p:cNvSpPr txBox="1"/>
          <p:nvPr/>
        </p:nvSpPr>
        <p:spPr>
          <a:xfrm>
            <a:off x="1261765" y="1760535"/>
            <a:ext cx="6478587"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500" b="1" dirty="0">
                <a:latin typeface="Century Gothic"/>
              </a:rPr>
              <a:t>Fig.: Usage by Combination of Financial services providers</a:t>
            </a:r>
          </a:p>
        </p:txBody>
      </p:sp>
      <p:cxnSp>
        <p:nvCxnSpPr>
          <p:cNvPr id="18" name="Straight Arrow Connector 17">
            <a:extLst>
              <a:ext uri="{FF2B5EF4-FFF2-40B4-BE49-F238E27FC236}">
                <a16:creationId xmlns:a16="http://schemas.microsoft.com/office/drawing/2014/main" id="{69F9B412-A34F-4A79-A953-7DE8F1ECB265}"/>
              </a:ext>
            </a:extLst>
          </p:cNvPr>
          <p:cNvCxnSpPr>
            <a:cxnSpLocks/>
          </p:cNvCxnSpPr>
          <p:nvPr/>
        </p:nvCxnSpPr>
        <p:spPr>
          <a:xfrm flipV="1">
            <a:off x="5674828" y="2288460"/>
            <a:ext cx="2065524" cy="24644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4CF0A4-CC32-4555-91FE-C4811A4E6EFD}"/>
              </a:ext>
            </a:extLst>
          </p:cNvPr>
          <p:cNvCxnSpPr>
            <a:cxnSpLocks/>
          </p:cNvCxnSpPr>
          <p:nvPr/>
        </p:nvCxnSpPr>
        <p:spPr>
          <a:xfrm flipH="1" flipV="1">
            <a:off x="2830242" y="2288460"/>
            <a:ext cx="1770248" cy="246442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C3EB828-00EF-481D-AA77-1256C29E9493}"/>
              </a:ext>
            </a:extLst>
          </p:cNvPr>
          <p:cNvSpPr txBox="1"/>
          <p:nvPr/>
        </p:nvSpPr>
        <p:spPr>
          <a:xfrm rot="5400000" flipV="1">
            <a:off x="-831226" y="3074814"/>
            <a:ext cx="3009899"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b="1">
                <a:solidFill>
                  <a:srgbClr val="FFFFFF"/>
                </a:solidFill>
                <a:latin typeface="Times New Roman"/>
              </a:rPr>
              <a:t>More is preferred to less....  </a:t>
            </a:r>
            <a:endParaRPr lang="en-GB" b="1">
              <a:solidFill>
                <a:srgbClr val="FFFFFF"/>
              </a:solidFill>
              <a:latin typeface="Times New Roman"/>
              <a:cs typeface="Times New Roman"/>
            </a:endParaRPr>
          </a:p>
        </p:txBody>
      </p:sp>
      <p:sp>
        <p:nvSpPr>
          <p:cNvPr id="3" name="Slide Number Placeholder 2"/>
          <p:cNvSpPr>
            <a:spLocks noGrp="1"/>
          </p:cNvSpPr>
          <p:nvPr>
            <p:ph type="sldNum" sz="quarter" idx="12"/>
          </p:nvPr>
        </p:nvSpPr>
        <p:spPr>
          <a:xfrm>
            <a:off x="23010" y="6453336"/>
            <a:ext cx="477588" cy="404664"/>
          </a:xfrm>
        </p:spPr>
        <p:txBody>
          <a:bodyPr/>
          <a:lstStyle/>
          <a:p>
            <a:fld id="{5EEDB22F-4A2B-43E8-8DE7-D0EC24ABB9A3}" type="slidenum">
              <a:rPr lang="en-GB" smtClean="0"/>
              <a:t>23</a:t>
            </a:fld>
            <a:endParaRPr lang="en-GB"/>
          </a:p>
        </p:txBody>
      </p:sp>
    </p:spTree>
    <p:extLst>
      <p:ext uri="{BB962C8B-B14F-4D97-AF65-F5344CB8AC3E}">
        <p14:creationId xmlns:p14="http://schemas.microsoft.com/office/powerpoint/2010/main" val="956277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42AE668-08EB-4D23-A87B-61DCD3A2429A}"/>
              </a:ext>
            </a:extLst>
          </p:cNvPr>
          <p:cNvSpPr txBox="1"/>
          <p:nvPr/>
        </p:nvSpPr>
        <p:spPr>
          <a:xfrm rot="5400000" flipV="1">
            <a:off x="-259726" y="2871314"/>
            <a:ext cx="1914524"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a:solidFill>
                  <a:srgbClr val="FFFFFF"/>
                </a:solidFill>
                <a:latin typeface="Times New Roman"/>
              </a:rPr>
              <a:t>Frequency of Usage  </a:t>
            </a:r>
            <a:endParaRPr lang="en-GB" sz="1350" b="1">
              <a:solidFill>
                <a:srgbClr val="FFFFFF"/>
              </a:solidFill>
              <a:latin typeface="Times New Roman"/>
              <a:cs typeface="Times New Roman"/>
            </a:endParaRPr>
          </a:p>
        </p:txBody>
      </p:sp>
      <p:sp>
        <p:nvSpPr>
          <p:cNvPr id="8" name="TextBox 7">
            <a:extLst>
              <a:ext uri="{FF2B5EF4-FFF2-40B4-BE49-F238E27FC236}">
                <a16:creationId xmlns:a16="http://schemas.microsoft.com/office/drawing/2014/main" id="{2DE7350D-EACB-450D-9E08-82D0A9D1CC26}"/>
              </a:ext>
            </a:extLst>
          </p:cNvPr>
          <p:cNvSpPr txBox="1"/>
          <p:nvPr/>
        </p:nvSpPr>
        <p:spPr>
          <a:xfrm>
            <a:off x="836036" y="1452893"/>
            <a:ext cx="6832308"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600" b="1" dirty="0">
                <a:latin typeface="Century Gothic" panose="020B0502020202020204" pitchFamily="34" charset="0"/>
              </a:rPr>
              <a:t>Fig.: Usage of Financial Providers and Products by Sex</a:t>
            </a:r>
          </a:p>
        </p:txBody>
      </p:sp>
      <p:sp>
        <p:nvSpPr>
          <p:cNvPr id="16" name="Title 2">
            <a:extLst>
              <a:ext uri="{FF2B5EF4-FFF2-40B4-BE49-F238E27FC236}">
                <a16:creationId xmlns:a16="http://schemas.microsoft.com/office/drawing/2014/main" id="{11DC0CE7-973E-41D4-A12C-0B03E96562DA}"/>
              </a:ext>
            </a:extLst>
          </p:cNvPr>
          <p:cNvSpPr>
            <a:spLocks noGrp="1"/>
          </p:cNvSpPr>
          <p:nvPr>
            <p:ph type="title"/>
          </p:nvPr>
        </p:nvSpPr>
        <p:spPr>
          <a:xfrm>
            <a:off x="23010" y="404665"/>
            <a:ext cx="9013485" cy="952100"/>
          </a:xfrm>
        </p:spPr>
        <p:txBody>
          <a:bodyPr vert="horz" lIns="68580" tIns="34290" rIns="68580" bIns="34290" rtlCol="0" anchor="ctr">
            <a:noAutofit/>
          </a:bodyPr>
          <a:lstStyle/>
          <a:p>
            <a:pPr marL="342900" indent="-342900">
              <a:buFont typeface="Arial" panose="020B0604020202020204" pitchFamily="34" charset="0"/>
              <a:buChar char="•"/>
            </a:pPr>
            <a:r>
              <a:rPr lang="en-US" sz="2400" dirty="0">
                <a:latin typeface="Century Gothic"/>
                <a:cs typeface="Times"/>
              </a:rPr>
              <a:t>Mobile money including Fuliza usage continues to drive narrowing gap between male and female users…however more female than male use informal sources/products</a:t>
            </a:r>
            <a:endParaRPr lang="en-US" sz="2400" dirty="0">
              <a:cs typeface="Calibri Light"/>
            </a:endParaRPr>
          </a:p>
        </p:txBody>
      </p:sp>
      <p:pic>
        <p:nvPicPr>
          <p:cNvPr id="7" name="Picture 6">
            <a:extLst>
              <a:ext uri="{FF2B5EF4-FFF2-40B4-BE49-F238E27FC236}">
                <a16:creationId xmlns:a16="http://schemas.microsoft.com/office/drawing/2014/main" id="{0FB61ECE-D045-4441-99F3-CA7EFF98A4B6}"/>
              </a:ext>
            </a:extLst>
          </p:cNvPr>
          <p:cNvPicPr/>
          <p:nvPr/>
        </p:nvPicPr>
        <p:blipFill>
          <a:blip r:embed="rId3">
            <a:extLst>
              <a:ext uri="{28A0092B-C50C-407E-A947-70E740481C1C}">
                <a14:useLocalDpi xmlns:a14="http://schemas.microsoft.com/office/drawing/2010/main" val="0"/>
              </a:ext>
            </a:extLst>
          </a:blip>
          <a:stretch>
            <a:fillRect/>
          </a:stretch>
        </p:blipFill>
        <p:spPr>
          <a:xfrm>
            <a:off x="683568" y="1826020"/>
            <a:ext cx="4158609" cy="3619204"/>
          </a:xfrm>
          <a:prstGeom prst="rect">
            <a:avLst/>
          </a:prstGeom>
        </p:spPr>
      </p:pic>
      <p:pic>
        <p:nvPicPr>
          <p:cNvPr id="9" name="Picture 8">
            <a:extLst>
              <a:ext uri="{FF2B5EF4-FFF2-40B4-BE49-F238E27FC236}">
                <a16:creationId xmlns:a16="http://schemas.microsoft.com/office/drawing/2014/main" id="{B276927D-1512-456D-8809-13A79331B4C8}"/>
              </a:ext>
            </a:extLst>
          </p:cNvPr>
          <p:cNvPicPr/>
          <p:nvPr/>
        </p:nvPicPr>
        <p:blipFill>
          <a:blip r:embed="rId4">
            <a:extLst>
              <a:ext uri="{28A0092B-C50C-407E-A947-70E740481C1C}">
                <a14:useLocalDpi xmlns:a14="http://schemas.microsoft.com/office/drawing/2010/main" val="0"/>
              </a:ext>
            </a:extLst>
          </a:blip>
          <a:stretch>
            <a:fillRect/>
          </a:stretch>
        </p:blipFill>
        <p:spPr>
          <a:xfrm>
            <a:off x="4842177" y="1826020"/>
            <a:ext cx="4050303" cy="3619204"/>
          </a:xfrm>
          <a:prstGeom prst="rect">
            <a:avLst/>
          </a:prstGeom>
        </p:spPr>
      </p:pic>
      <p:sp>
        <p:nvSpPr>
          <p:cNvPr id="2" name="Slide Number Placeholder 1"/>
          <p:cNvSpPr>
            <a:spLocks noGrp="1"/>
          </p:cNvSpPr>
          <p:nvPr>
            <p:ph type="sldNum" sz="quarter" idx="12"/>
          </p:nvPr>
        </p:nvSpPr>
        <p:spPr>
          <a:xfrm>
            <a:off x="23010" y="6453336"/>
            <a:ext cx="536026" cy="404664"/>
          </a:xfrm>
        </p:spPr>
        <p:txBody>
          <a:bodyPr/>
          <a:lstStyle/>
          <a:p>
            <a:fld id="{5EEDB22F-4A2B-43E8-8DE7-D0EC24ABB9A3}" type="slidenum">
              <a:rPr lang="en-GB" smtClean="0"/>
              <a:t>24</a:t>
            </a:fld>
            <a:endParaRPr lang="en-GB" dirty="0"/>
          </a:p>
        </p:txBody>
      </p:sp>
    </p:spTree>
    <p:extLst>
      <p:ext uri="{BB962C8B-B14F-4D97-AF65-F5344CB8AC3E}">
        <p14:creationId xmlns:p14="http://schemas.microsoft.com/office/powerpoint/2010/main" val="67975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765DEA-EF22-407D-9D6A-F2E7C996A735}"/>
              </a:ext>
            </a:extLst>
          </p:cNvPr>
          <p:cNvSpPr txBox="1"/>
          <p:nvPr/>
        </p:nvSpPr>
        <p:spPr>
          <a:xfrm>
            <a:off x="358957" y="2177425"/>
            <a:ext cx="7806280"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600" b="1" dirty="0">
                <a:latin typeface="Century Gothic"/>
              </a:rPr>
              <a:t>Fig.: Tra</a:t>
            </a:r>
            <a:r>
              <a:rPr lang="en-GB" sz="1400" b="1" dirty="0">
                <a:latin typeface="Century Gothic"/>
              </a:rPr>
              <a:t>ditional versus Mobile Banking Usage Overtime by Demographics</a:t>
            </a:r>
            <a:endParaRPr lang="en-GB" sz="1400" b="1" dirty="0">
              <a:latin typeface="Century Gothic"/>
              <a:cs typeface="Times New Roman"/>
            </a:endParaRPr>
          </a:p>
        </p:txBody>
      </p:sp>
      <p:sp>
        <p:nvSpPr>
          <p:cNvPr id="11" name="TextBox 10">
            <a:extLst>
              <a:ext uri="{FF2B5EF4-FFF2-40B4-BE49-F238E27FC236}">
                <a16:creationId xmlns:a16="http://schemas.microsoft.com/office/drawing/2014/main" id="{4A8E3A10-9B0C-4B26-9407-A0D6E487A433}"/>
              </a:ext>
            </a:extLst>
          </p:cNvPr>
          <p:cNvSpPr txBox="1"/>
          <p:nvPr/>
        </p:nvSpPr>
        <p:spPr>
          <a:xfrm>
            <a:off x="358956" y="344353"/>
            <a:ext cx="8677539" cy="163891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a:buChar char="•"/>
            </a:pPr>
            <a:r>
              <a:rPr lang="en-GB" dirty="0">
                <a:latin typeface="Century Gothic"/>
                <a:ea typeface="Yu Mincho"/>
                <a:cs typeface="Times New Roman"/>
              </a:rPr>
              <a:t>Traditional banking (brick and mortar) usage continue to decline since 2016 as more people embrace Mobile banking across all demographics</a:t>
            </a:r>
          </a:p>
          <a:p>
            <a:pPr marL="342900" indent="-342900">
              <a:buFont typeface="Arial"/>
              <a:buChar char="•"/>
            </a:pPr>
            <a:endParaRPr lang="en-GB" dirty="0">
              <a:latin typeface="Century Gothic"/>
              <a:ea typeface="Yu Mincho"/>
              <a:cs typeface="Times New Roman"/>
            </a:endParaRPr>
          </a:p>
          <a:p>
            <a:pPr marL="342900" indent="-342900">
              <a:buFont typeface="Arial"/>
              <a:buChar char="•"/>
            </a:pPr>
            <a:r>
              <a:rPr lang="en-GB" dirty="0">
                <a:latin typeface="Century Gothic"/>
                <a:ea typeface="Yu Mincho"/>
                <a:cs typeface="Times New Roman"/>
              </a:rPr>
              <a:t>Female and rural residents adopting mobile banking faster – improved infrastructure (including cheaper smart phones), convenience, </a:t>
            </a:r>
          </a:p>
          <a:p>
            <a:endParaRPr lang="en-GB" sz="1200" dirty="0">
              <a:latin typeface="Century Gothic"/>
              <a:cs typeface="Calibri"/>
            </a:endParaRPr>
          </a:p>
        </p:txBody>
      </p:sp>
      <p:sp>
        <p:nvSpPr>
          <p:cNvPr id="4" name="Slide Number Placeholder 3"/>
          <p:cNvSpPr>
            <a:spLocks noGrp="1"/>
          </p:cNvSpPr>
          <p:nvPr>
            <p:ph type="sldNum" sz="quarter" idx="12"/>
          </p:nvPr>
        </p:nvSpPr>
        <p:spPr>
          <a:xfrm>
            <a:off x="23010" y="6453336"/>
            <a:ext cx="732566" cy="404664"/>
          </a:xfrm>
        </p:spPr>
        <p:txBody>
          <a:bodyPr/>
          <a:lstStyle/>
          <a:p>
            <a:fld id="{5EEDB22F-4A2B-43E8-8DE7-D0EC24ABB9A3}" type="slidenum">
              <a:rPr lang="en-GB" smtClean="0"/>
              <a:t>25</a:t>
            </a:fld>
            <a:endParaRPr lang="en-GB"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492896"/>
            <a:ext cx="4176464" cy="3168352"/>
          </a:xfrm>
          <a:prstGeom prst="rect">
            <a:avLst/>
          </a:prstGeom>
          <a:noFill/>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90983" y="2492896"/>
            <a:ext cx="4092985" cy="3168352"/>
          </a:xfrm>
          <a:prstGeom prst="rect">
            <a:avLst/>
          </a:prstGeom>
          <a:ln>
            <a:solidFill>
              <a:schemeClr val="tx1"/>
            </a:solidFill>
          </a:ln>
        </p:spPr>
      </p:pic>
    </p:spTree>
    <p:extLst>
      <p:ext uri="{BB962C8B-B14F-4D97-AF65-F5344CB8AC3E}">
        <p14:creationId xmlns:p14="http://schemas.microsoft.com/office/powerpoint/2010/main" val="373025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334053" y="547130"/>
            <a:ext cx="8558427" cy="937654"/>
          </a:xfrm>
        </p:spPr>
        <p:txBody>
          <a:bodyPr vert="horz" lIns="68580" tIns="34290" rIns="68580" bIns="34290" rtlCol="0" anchor="t">
            <a:noAutofit/>
          </a:bodyPr>
          <a:lstStyle/>
          <a:p>
            <a:pPr marL="342900" indent="-342900">
              <a:buFont typeface="Arial" panose="020B0604020202020204" pitchFamily="34" charset="0"/>
              <a:buChar char="•"/>
            </a:pPr>
            <a:r>
              <a:rPr lang="en-GB" sz="2000" dirty="0">
                <a:latin typeface="Century Gothic" panose="020B0502020202020204" pitchFamily="34" charset="0"/>
              </a:rPr>
              <a:t>Lack of money to save, no regular income and high cost of operating a bank account cited as main reasons why people  have not used bank account in the last 12 months prior to the survey</a:t>
            </a:r>
            <a:endParaRPr lang="en-US" sz="900" dirty="0">
              <a:solidFill>
                <a:schemeClr val="tx1">
                  <a:lumMod val="95000"/>
                  <a:lumOff val="5000"/>
                </a:schemeClr>
              </a:solidFill>
              <a:latin typeface="Century Gothic" panose="020B0502020202020204" pitchFamily="34" charset="0"/>
              <a:cs typeface="Calibri Light"/>
            </a:endParaRPr>
          </a:p>
        </p:txBody>
      </p:sp>
      <p:sp>
        <p:nvSpPr>
          <p:cNvPr id="7" name="TextBox 6">
            <a:extLst>
              <a:ext uri="{FF2B5EF4-FFF2-40B4-BE49-F238E27FC236}">
                <a16:creationId xmlns:a16="http://schemas.microsoft.com/office/drawing/2014/main" id="{63565A81-51B7-48DA-A22E-345C64FB3097}"/>
              </a:ext>
            </a:extLst>
          </p:cNvPr>
          <p:cNvSpPr txBox="1"/>
          <p:nvPr/>
        </p:nvSpPr>
        <p:spPr>
          <a:xfrm>
            <a:off x="804287" y="1980368"/>
            <a:ext cx="5135866"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500" b="1" dirty="0">
                <a:latin typeface="Century Gothic"/>
              </a:rPr>
              <a:t>Fig.: Reasons for Not Using Bank Account</a:t>
            </a:r>
            <a:endParaRPr lang="en-GB" sz="1050" b="1" dirty="0">
              <a:latin typeface="Century Gothic"/>
            </a:endParaRPr>
          </a:p>
        </p:txBody>
      </p:sp>
      <p:sp>
        <p:nvSpPr>
          <p:cNvPr id="9" name="TextBox 8">
            <a:extLst>
              <a:ext uri="{FF2B5EF4-FFF2-40B4-BE49-F238E27FC236}">
                <a16:creationId xmlns:a16="http://schemas.microsoft.com/office/drawing/2014/main" id="{998B8B3A-FFE5-43D9-A35C-0814932D8153}"/>
              </a:ext>
            </a:extLst>
          </p:cNvPr>
          <p:cNvSpPr txBox="1"/>
          <p:nvPr/>
        </p:nvSpPr>
        <p:spPr>
          <a:xfrm rot="5400000" flipV="1">
            <a:off x="-882819" y="3049908"/>
            <a:ext cx="3097211"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350" b="1">
                <a:solidFill>
                  <a:srgbClr val="FFFFFF"/>
                </a:solidFill>
                <a:latin typeface="Times New Roman"/>
              </a:rPr>
              <a:t>Savings vs Credit Usage  </a:t>
            </a:r>
            <a:endParaRPr lang="en-GB" sz="1350" b="1">
              <a:solidFill>
                <a:srgbClr val="FFFFFF"/>
              </a:solidFill>
              <a:latin typeface="Times New Roman"/>
              <a:cs typeface="Times New Roman"/>
            </a:endParaRPr>
          </a:p>
        </p:txBody>
      </p:sp>
      <p:sp>
        <p:nvSpPr>
          <p:cNvPr id="3" name="Slide Number Placeholder 2"/>
          <p:cNvSpPr>
            <a:spLocks noGrp="1"/>
          </p:cNvSpPr>
          <p:nvPr>
            <p:ph type="sldNum" sz="quarter" idx="12"/>
          </p:nvPr>
        </p:nvSpPr>
        <p:spPr>
          <a:xfrm>
            <a:off x="23010" y="6453336"/>
            <a:ext cx="1164614" cy="404664"/>
          </a:xfrm>
        </p:spPr>
        <p:txBody>
          <a:bodyPr/>
          <a:lstStyle/>
          <a:p>
            <a:fld id="{5EEDB22F-4A2B-43E8-8DE7-D0EC24ABB9A3}" type="slidenum">
              <a:rPr lang="en-GB" smtClean="0"/>
              <a:t>26</a:t>
            </a:fld>
            <a:endParaRPr lang="en-GB"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76130" y="2309148"/>
            <a:ext cx="7900326" cy="3490689"/>
          </a:xfrm>
          <a:prstGeom prst="rect">
            <a:avLst/>
          </a:prstGeom>
        </p:spPr>
      </p:pic>
    </p:spTree>
    <p:extLst>
      <p:ext uri="{BB962C8B-B14F-4D97-AF65-F5344CB8AC3E}">
        <p14:creationId xmlns:p14="http://schemas.microsoft.com/office/powerpoint/2010/main" val="1170511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295831" y="350418"/>
            <a:ext cx="8552338" cy="1028776"/>
          </a:xfrm>
        </p:spPr>
        <p:txBody>
          <a:bodyPr vert="horz" lIns="68580" tIns="34290" rIns="68580" bIns="34290" rtlCol="0" anchor="t">
            <a:noAutofit/>
          </a:bodyPr>
          <a:lstStyle/>
          <a:p>
            <a:pPr marL="285750" indent="-285750">
              <a:buFont typeface="Arial" panose="020B0604020202020204" pitchFamily="34" charset="0"/>
              <a:buChar char="•"/>
            </a:pPr>
            <a:r>
              <a:rPr lang="en-US" sz="1800" dirty="0">
                <a:latin typeface="Century Gothic"/>
              </a:rPr>
              <a:t> Actual usage of all non-bank financial providers, services and products, except for Insurance regulated by IRA, declined in 2021. Even the use of NHIF declined despite the recent initiatives – may be due to COVID-19 related restrictions and their impact</a:t>
            </a:r>
            <a:endParaRPr lang="en-US" sz="1800" dirty="0">
              <a:latin typeface="Century Gothic"/>
              <a:cs typeface="Calibri Light"/>
            </a:endParaRPr>
          </a:p>
        </p:txBody>
      </p:sp>
      <p:sp>
        <p:nvSpPr>
          <p:cNvPr id="7" name="TextBox 6">
            <a:extLst>
              <a:ext uri="{FF2B5EF4-FFF2-40B4-BE49-F238E27FC236}">
                <a16:creationId xmlns:a16="http://schemas.microsoft.com/office/drawing/2014/main" id="{5D07C515-AEE7-4BCD-B546-52F859340F03}"/>
              </a:ext>
            </a:extLst>
          </p:cNvPr>
          <p:cNvSpPr txBox="1"/>
          <p:nvPr/>
        </p:nvSpPr>
        <p:spPr>
          <a:xfrm>
            <a:off x="630407" y="1446699"/>
            <a:ext cx="5328592"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600" b="1" dirty="0">
                <a:latin typeface="Century Gothic"/>
              </a:rPr>
              <a:t>Fig.: Insurance, Pension and Investments Usage</a:t>
            </a:r>
            <a:endParaRPr lang="en-GB" sz="1600" b="1" dirty="0">
              <a:latin typeface="Century Gothic"/>
              <a:cs typeface="Times New Roman"/>
            </a:endParaRPr>
          </a:p>
        </p:txBody>
      </p:sp>
      <p:sp>
        <p:nvSpPr>
          <p:cNvPr id="9" name="TextBox 8">
            <a:extLst>
              <a:ext uri="{FF2B5EF4-FFF2-40B4-BE49-F238E27FC236}">
                <a16:creationId xmlns:a16="http://schemas.microsoft.com/office/drawing/2014/main" id="{4FDB46BF-4ED3-4A46-AB77-0B07010A4B5E}"/>
              </a:ext>
            </a:extLst>
          </p:cNvPr>
          <p:cNvSpPr txBox="1"/>
          <p:nvPr/>
        </p:nvSpPr>
        <p:spPr>
          <a:xfrm rot="5400000" flipV="1">
            <a:off x="-1639024" y="2903748"/>
            <a:ext cx="4585292"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2100" b="1">
                <a:solidFill>
                  <a:srgbClr val="FFFFFF"/>
                </a:solidFill>
                <a:latin typeface="Times New Roman"/>
                <a:cs typeface="Times New Roman"/>
              </a:rPr>
              <a:t>Insurance, Pension and Investments Trends</a:t>
            </a:r>
          </a:p>
        </p:txBody>
      </p:sp>
      <p:pic>
        <p:nvPicPr>
          <p:cNvPr id="10" name="Picture 10" descr="Chart, line chart&#10;&#10;Description automatically generated">
            <a:extLst>
              <a:ext uri="{FF2B5EF4-FFF2-40B4-BE49-F238E27FC236}">
                <a16:creationId xmlns:a16="http://schemas.microsoft.com/office/drawing/2014/main" id="{0B02A399-8E42-4D81-AC83-C1ABB88DD237}"/>
              </a:ext>
            </a:extLst>
          </p:cNvPr>
          <p:cNvPicPr>
            <a:picLocks noChangeAspect="1"/>
          </p:cNvPicPr>
          <p:nvPr/>
        </p:nvPicPr>
        <p:blipFill>
          <a:blip r:embed="rId3"/>
          <a:stretch>
            <a:fillRect/>
          </a:stretch>
        </p:blipFill>
        <p:spPr>
          <a:xfrm>
            <a:off x="630407" y="1763957"/>
            <a:ext cx="8046049" cy="3796136"/>
          </a:xfrm>
          <a:prstGeom prst="rect">
            <a:avLst/>
          </a:prstGeom>
          <a:solidFill>
            <a:schemeClr val="tx1"/>
          </a:solidFill>
        </p:spPr>
      </p:pic>
      <p:sp>
        <p:nvSpPr>
          <p:cNvPr id="3" name="Slide Number Placeholder 2"/>
          <p:cNvSpPr>
            <a:spLocks noGrp="1"/>
          </p:cNvSpPr>
          <p:nvPr>
            <p:ph type="sldNum" sz="quarter" idx="12"/>
          </p:nvPr>
        </p:nvSpPr>
        <p:spPr>
          <a:xfrm>
            <a:off x="23010" y="6453336"/>
            <a:ext cx="607397" cy="404664"/>
          </a:xfrm>
        </p:spPr>
        <p:txBody>
          <a:bodyPr/>
          <a:lstStyle/>
          <a:p>
            <a:fld id="{5EEDB22F-4A2B-43E8-8DE7-D0EC24ABB9A3}" type="slidenum">
              <a:rPr lang="en-GB" smtClean="0"/>
              <a:t>27</a:t>
            </a:fld>
            <a:endParaRPr lang="en-GB"/>
          </a:p>
        </p:txBody>
      </p:sp>
    </p:spTree>
    <p:extLst>
      <p:ext uri="{BB962C8B-B14F-4D97-AF65-F5344CB8AC3E}">
        <p14:creationId xmlns:p14="http://schemas.microsoft.com/office/powerpoint/2010/main" val="4194911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ar chart&#10;&#10;Description automatically generated">
            <a:extLst>
              <a:ext uri="{FF2B5EF4-FFF2-40B4-BE49-F238E27FC236}">
                <a16:creationId xmlns:a16="http://schemas.microsoft.com/office/drawing/2014/main" id="{987F7930-0A76-4FE1-BC6A-71BABB19E6EF}"/>
              </a:ext>
            </a:extLst>
          </p:cNvPr>
          <p:cNvPicPr>
            <a:picLocks noGrp="1" noChangeAspect="1"/>
          </p:cNvPicPr>
          <p:nvPr>
            <p:ph idx="1"/>
          </p:nvPr>
        </p:nvPicPr>
        <p:blipFill>
          <a:blip r:embed="rId3"/>
          <a:stretch>
            <a:fillRect/>
          </a:stretch>
        </p:blipFill>
        <p:spPr>
          <a:xfrm>
            <a:off x="683568" y="2252940"/>
            <a:ext cx="8115945" cy="3912363"/>
          </a:xfrm>
        </p:spPr>
      </p:pic>
      <p:sp>
        <p:nvSpPr>
          <p:cNvPr id="7" name="TextBox 6">
            <a:extLst>
              <a:ext uri="{FF2B5EF4-FFF2-40B4-BE49-F238E27FC236}">
                <a16:creationId xmlns:a16="http://schemas.microsoft.com/office/drawing/2014/main" id="{90D12794-8A68-4E04-BAC3-BE4D0C4E33C9}"/>
              </a:ext>
            </a:extLst>
          </p:cNvPr>
          <p:cNvSpPr txBox="1"/>
          <p:nvPr/>
        </p:nvSpPr>
        <p:spPr>
          <a:xfrm>
            <a:off x="1115616" y="1928632"/>
            <a:ext cx="6768752"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GB" sz="1500" b="1" dirty="0">
                <a:latin typeface="Century Gothic"/>
              </a:rPr>
              <a:t>Fig: Breakdown in Informal Group over time</a:t>
            </a:r>
          </a:p>
        </p:txBody>
      </p:sp>
      <p:sp>
        <p:nvSpPr>
          <p:cNvPr id="8" name="TextBox 7">
            <a:extLst>
              <a:ext uri="{FF2B5EF4-FFF2-40B4-BE49-F238E27FC236}">
                <a16:creationId xmlns:a16="http://schemas.microsoft.com/office/drawing/2014/main" id="{8702559F-A58B-4FA6-8F0B-73122CCCEF7F}"/>
              </a:ext>
            </a:extLst>
          </p:cNvPr>
          <p:cNvSpPr txBox="1"/>
          <p:nvPr/>
        </p:nvSpPr>
        <p:spPr>
          <a:xfrm>
            <a:off x="179512" y="332656"/>
            <a:ext cx="8856984" cy="13926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latin typeface="Century Gothic"/>
              </a:rPr>
              <a:t>Usage of Chamas/Groups and Family/Neighbours/ friends increased in 2021, highlighting the important role of social networks in financial inclusion at household level </a:t>
            </a:r>
          </a:p>
          <a:p>
            <a:pPr marL="285750" indent="-285750">
              <a:buFont typeface="Arial" panose="020B0604020202020204" pitchFamily="34" charset="0"/>
              <a:buChar char="•"/>
            </a:pPr>
            <a:endParaRPr lang="en-GB" sz="1100" dirty="0">
              <a:latin typeface="Century Gothic"/>
            </a:endParaRPr>
          </a:p>
          <a:p>
            <a:pPr marL="285750" indent="-285750">
              <a:buFont typeface="Arial" panose="020B0604020202020204" pitchFamily="34" charset="0"/>
              <a:buChar char="•"/>
            </a:pPr>
            <a:r>
              <a:rPr lang="en-GB" dirty="0">
                <a:latin typeface="Century Gothic"/>
              </a:rPr>
              <a:t>Use of secret hiding places and shopkeepers declined marginally</a:t>
            </a:r>
            <a:endParaRPr lang="en-US" dirty="0">
              <a:cs typeface="Calibri"/>
            </a:endParaRPr>
          </a:p>
        </p:txBody>
      </p:sp>
      <p:sp>
        <p:nvSpPr>
          <p:cNvPr id="3" name="Slide Number Placeholder 2"/>
          <p:cNvSpPr>
            <a:spLocks noGrp="1"/>
          </p:cNvSpPr>
          <p:nvPr>
            <p:ph type="sldNum" sz="quarter" idx="12"/>
          </p:nvPr>
        </p:nvSpPr>
        <p:spPr>
          <a:xfrm>
            <a:off x="23010" y="6453336"/>
            <a:ext cx="588550" cy="404664"/>
          </a:xfrm>
        </p:spPr>
        <p:txBody>
          <a:bodyPr/>
          <a:lstStyle/>
          <a:p>
            <a:fld id="{5EEDB22F-4A2B-43E8-8DE7-D0EC24ABB9A3}" type="slidenum">
              <a:rPr lang="en-GB" smtClean="0"/>
              <a:t>28</a:t>
            </a:fld>
            <a:endParaRPr lang="en-GB" dirty="0"/>
          </a:p>
        </p:txBody>
      </p:sp>
    </p:spTree>
    <p:extLst>
      <p:ext uri="{BB962C8B-B14F-4D97-AF65-F5344CB8AC3E}">
        <p14:creationId xmlns:p14="http://schemas.microsoft.com/office/powerpoint/2010/main" val="122446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691260" y="583341"/>
            <a:ext cx="7591572" cy="829435"/>
          </a:xfrm>
        </p:spPr>
        <p:txBody>
          <a:bodyPr>
            <a:noAutofit/>
          </a:bodyPr>
          <a:lstStyle/>
          <a:p>
            <a:pPr marL="285750" indent="-285750">
              <a:lnSpc>
                <a:spcPct val="100000"/>
              </a:lnSpc>
              <a:buFont typeface="Arial" panose="020B0604020202020204" pitchFamily="34" charset="0"/>
              <a:buChar char="•"/>
            </a:pPr>
            <a:r>
              <a:rPr lang="en-US" sz="1800" dirty="0">
                <a:latin typeface="Century Gothic" panose="020B0502020202020204" pitchFamily="34" charset="0"/>
              </a:rPr>
              <a:t>Use of Cash followed by mobile money dominate all transactions channels in 2021 compared to 2019</a:t>
            </a:r>
          </a:p>
        </p:txBody>
      </p:sp>
      <p:sp>
        <p:nvSpPr>
          <p:cNvPr id="7" name="Text Placeholder 6">
            <a:extLst>
              <a:ext uri="{FF2B5EF4-FFF2-40B4-BE49-F238E27FC236}">
                <a16:creationId xmlns:a16="http://schemas.microsoft.com/office/drawing/2014/main" id="{7E8349A9-31EE-4411-8347-59432E0C2B46}"/>
              </a:ext>
            </a:extLst>
          </p:cNvPr>
          <p:cNvSpPr>
            <a:spLocks noGrp="1"/>
          </p:cNvSpPr>
          <p:nvPr>
            <p:ph type="body" idx="1"/>
          </p:nvPr>
        </p:nvSpPr>
        <p:spPr>
          <a:xfrm>
            <a:off x="110618" y="1848758"/>
            <a:ext cx="2990046" cy="323115"/>
          </a:xfrm>
        </p:spPr>
        <p:txBody>
          <a:bodyPr>
            <a:normAutofit fontScale="92500" lnSpcReduction="10000"/>
          </a:bodyPr>
          <a:lstStyle/>
          <a:p>
            <a:pPr algn="ctr"/>
            <a:r>
              <a:rPr lang="en-US" b="1" dirty="0">
                <a:latin typeface="Century Gothic" panose="020B0502020202020204" pitchFamily="34" charset="0"/>
              </a:rPr>
              <a:t>2019</a:t>
            </a:r>
          </a:p>
        </p:txBody>
      </p:sp>
      <p:graphicFrame>
        <p:nvGraphicFramePr>
          <p:cNvPr id="6" name="Content Placeholder 5">
            <a:extLst>
              <a:ext uri="{FF2B5EF4-FFF2-40B4-BE49-F238E27FC236}">
                <a16:creationId xmlns:a16="http://schemas.microsoft.com/office/drawing/2014/main" id="{00000000-0008-0000-1F00-000002000000}"/>
              </a:ext>
            </a:extLst>
          </p:cNvPr>
          <p:cNvGraphicFramePr>
            <a:graphicFrameLocks noGrp="1"/>
          </p:cNvGraphicFramePr>
          <p:nvPr>
            <p:ph sz="half" idx="2"/>
            <p:extLst>
              <p:ext uri="{D42A27DB-BD31-4B8C-83A1-F6EECF244321}">
                <p14:modId xmlns:p14="http://schemas.microsoft.com/office/powerpoint/2010/main" val="3650743000"/>
              </p:ext>
            </p:extLst>
          </p:nvPr>
        </p:nvGraphicFramePr>
        <p:xfrm>
          <a:off x="110618" y="2171873"/>
          <a:ext cx="4464471" cy="36090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601AFA22-9A29-46AA-981F-83ECAD3F7EA8}"/>
              </a:ext>
            </a:extLst>
          </p:cNvPr>
          <p:cNvSpPr>
            <a:spLocks noGrp="1"/>
          </p:cNvSpPr>
          <p:nvPr>
            <p:ph type="body" sz="quarter" idx="3"/>
          </p:nvPr>
        </p:nvSpPr>
        <p:spPr>
          <a:xfrm>
            <a:off x="5364088" y="1906790"/>
            <a:ext cx="2777490" cy="269109"/>
          </a:xfrm>
        </p:spPr>
        <p:txBody>
          <a:bodyPr>
            <a:normAutofit fontScale="77500" lnSpcReduction="20000"/>
          </a:bodyPr>
          <a:lstStyle/>
          <a:p>
            <a:pPr algn="ctr"/>
            <a:r>
              <a:rPr lang="en-US" b="1" dirty="0">
                <a:latin typeface="Century Gothic" panose="020B0502020202020204" pitchFamily="34" charset="0"/>
              </a:rPr>
              <a:t>2021</a:t>
            </a:r>
          </a:p>
        </p:txBody>
      </p:sp>
      <p:pic>
        <p:nvPicPr>
          <p:cNvPr id="23" name="Picture 23" descr="Chart&#10;&#10;Description automatically generated">
            <a:extLst>
              <a:ext uri="{FF2B5EF4-FFF2-40B4-BE49-F238E27FC236}">
                <a16:creationId xmlns:a16="http://schemas.microsoft.com/office/drawing/2014/main" id="{14209A95-88A5-4D94-934F-936A1A3BD10B}"/>
              </a:ext>
            </a:extLst>
          </p:cNvPr>
          <p:cNvPicPr>
            <a:picLocks noChangeAspect="1"/>
          </p:cNvPicPr>
          <p:nvPr/>
        </p:nvPicPr>
        <p:blipFill>
          <a:blip r:embed="rId4"/>
          <a:stretch>
            <a:fillRect/>
          </a:stretch>
        </p:blipFill>
        <p:spPr>
          <a:xfrm>
            <a:off x="4788024" y="2171873"/>
            <a:ext cx="4175571" cy="3609042"/>
          </a:xfrm>
          <a:prstGeom prst="rect">
            <a:avLst/>
          </a:prstGeom>
          <a:ln>
            <a:solidFill>
              <a:schemeClr val="tx1"/>
            </a:solidFill>
          </a:ln>
        </p:spPr>
      </p:pic>
      <p:sp>
        <p:nvSpPr>
          <p:cNvPr id="3" name="Slide Number Placeholder 2"/>
          <p:cNvSpPr>
            <a:spLocks noGrp="1"/>
          </p:cNvSpPr>
          <p:nvPr>
            <p:ph type="sldNum" sz="quarter" idx="12"/>
          </p:nvPr>
        </p:nvSpPr>
        <p:spPr>
          <a:xfrm>
            <a:off x="23010" y="6453336"/>
            <a:ext cx="516542" cy="404664"/>
          </a:xfrm>
        </p:spPr>
        <p:txBody>
          <a:bodyPr/>
          <a:lstStyle/>
          <a:p>
            <a:fld id="{5EEDB22F-4A2B-43E8-8DE7-D0EC24ABB9A3}" type="slidenum">
              <a:rPr lang="en-GB" smtClean="0"/>
              <a:t>29</a:t>
            </a:fld>
            <a:endParaRPr lang="en-GB"/>
          </a:p>
        </p:txBody>
      </p:sp>
    </p:spTree>
    <p:extLst>
      <p:ext uri="{BB962C8B-B14F-4D97-AF65-F5344CB8AC3E}">
        <p14:creationId xmlns:p14="http://schemas.microsoft.com/office/powerpoint/2010/main" val="2531724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5878" y="332656"/>
            <a:ext cx="7543800" cy="1450757"/>
          </a:xfrm>
        </p:spPr>
        <p:txBody>
          <a:bodyPr/>
          <a:lstStyle/>
          <a:p>
            <a:r>
              <a:rPr lang="en-US" dirty="0"/>
              <a:t>Presentation Flow</a:t>
            </a:r>
          </a:p>
        </p:txBody>
      </p:sp>
      <p:graphicFrame>
        <p:nvGraphicFramePr>
          <p:cNvPr id="6" name="Content Placeholder 3">
            <a:extLst>
              <a:ext uri="{FF2B5EF4-FFF2-40B4-BE49-F238E27FC236}">
                <a16:creationId xmlns:a16="http://schemas.microsoft.com/office/drawing/2014/main" id="{05B88646-75F5-4667-A276-339628669A38}"/>
              </a:ext>
            </a:extLst>
          </p:cNvPr>
          <p:cNvGraphicFramePr>
            <a:graphicFrameLocks noGrp="1"/>
          </p:cNvGraphicFramePr>
          <p:nvPr>
            <p:ph idx="1"/>
            <p:extLst>
              <p:ext uri="{D42A27DB-BD31-4B8C-83A1-F6EECF244321}">
                <p14:modId xmlns:p14="http://schemas.microsoft.com/office/powerpoint/2010/main" val="2738768421"/>
              </p:ext>
            </p:extLst>
          </p:nvPr>
        </p:nvGraphicFramePr>
        <p:xfrm>
          <a:off x="128505" y="1783413"/>
          <a:ext cx="8378546" cy="441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5EEDB22F-4A2B-43E8-8DE7-D0EC24ABB9A3}" type="slidenum">
              <a:rPr lang="en-GB" smtClean="0"/>
              <a:t>3</a:t>
            </a:fld>
            <a:endParaRPr lang="en-GB"/>
          </a:p>
        </p:txBody>
      </p:sp>
    </p:spTree>
    <p:extLst>
      <p:ext uri="{BB962C8B-B14F-4D97-AF65-F5344CB8AC3E}">
        <p14:creationId xmlns:p14="http://schemas.microsoft.com/office/powerpoint/2010/main" val="397817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207522" y="535342"/>
            <a:ext cx="8684958" cy="1006154"/>
          </a:xfrm>
        </p:spPr>
        <p:txBody>
          <a:bodyPr vert="horz" lIns="68580" tIns="34290" rIns="68580" bIns="34290" rtlCol="0" anchor="t">
            <a:normAutofit fontScale="90000"/>
          </a:bodyPr>
          <a:lstStyle/>
          <a:p>
            <a:pPr marL="342900" indent="-342900">
              <a:buFont typeface="Arial" panose="020B0604020202020204" pitchFamily="34" charset="0"/>
              <a:buChar char="•"/>
            </a:pPr>
            <a:r>
              <a:rPr lang="en-US" sz="2100" dirty="0">
                <a:latin typeface="Century Gothic"/>
              </a:rPr>
              <a:t>A majority of Kenyans use both cash and non-cash across all types of transactions.</a:t>
            </a:r>
            <a:br>
              <a:rPr lang="en-US" sz="2100" dirty="0">
                <a:latin typeface="Century Gothic"/>
              </a:rPr>
            </a:br>
            <a:br>
              <a:rPr lang="en-US" sz="2100" dirty="0">
                <a:latin typeface="Century Gothic"/>
              </a:rPr>
            </a:br>
            <a:r>
              <a:rPr lang="en-US" sz="2100" dirty="0">
                <a:latin typeface="Century Gothic"/>
              </a:rPr>
              <a:t>Exclusive use of non-cash quite marginal, at below 1 percent</a:t>
            </a:r>
            <a:endParaRPr lang="en-US" sz="2100" dirty="0">
              <a:latin typeface="Century Gothic"/>
              <a:cs typeface="Calibri Light"/>
            </a:endParaRPr>
          </a:p>
        </p:txBody>
      </p:sp>
      <p:pic>
        <p:nvPicPr>
          <p:cNvPr id="5" name="Picture 5" descr="Diagram&#10;&#10;Description automatically generated">
            <a:extLst>
              <a:ext uri="{FF2B5EF4-FFF2-40B4-BE49-F238E27FC236}">
                <a16:creationId xmlns:a16="http://schemas.microsoft.com/office/drawing/2014/main" id="{A7E3F7BC-0602-4C56-AA72-D2B0463F1EC6}"/>
              </a:ext>
            </a:extLst>
          </p:cNvPr>
          <p:cNvPicPr>
            <a:picLocks noChangeAspect="1"/>
          </p:cNvPicPr>
          <p:nvPr/>
        </p:nvPicPr>
        <p:blipFill>
          <a:blip r:embed="rId3"/>
          <a:stretch>
            <a:fillRect/>
          </a:stretch>
        </p:blipFill>
        <p:spPr>
          <a:xfrm>
            <a:off x="3707904" y="2251721"/>
            <a:ext cx="4968552" cy="3214662"/>
          </a:xfrm>
          <a:prstGeom prst="rect">
            <a:avLst/>
          </a:prstGeom>
          <a:ln>
            <a:solidFill>
              <a:schemeClr val="tx1"/>
            </a:solidFill>
          </a:ln>
        </p:spPr>
      </p:pic>
      <p:pic>
        <p:nvPicPr>
          <p:cNvPr id="6" name="Picture 6">
            <a:extLst>
              <a:ext uri="{FF2B5EF4-FFF2-40B4-BE49-F238E27FC236}">
                <a16:creationId xmlns:a16="http://schemas.microsoft.com/office/drawing/2014/main" id="{E1512DC2-D636-4871-B68E-D28BD9C1FDA1}"/>
              </a:ext>
            </a:extLst>
          </p:cNvPr>
          <p:cNvPicPr>
            <a:picLocks noChangeAspect="1"/>
          </p:cNvPicPr>
          <p:nvPr/>
        </p:nvPicPr>
        <p:blipFill>
          <a:blip r:embed="rId4"/>
          <a:stretch>
            <a:fillRect/>
          </a:stretch>
        </p:blipFill>
        <p:spPr>
          <a:xfrm>
            <a:off x="207522" y="2251721"/>
            <a:ext cx="3500382" cy="3214662"/>
          </a:xfrm>
          <a:prstGeom prst="rect">
            <a:avLst/>
          </a:prstGeom>
          <a:ln>
            <a:solidFill>
              <a:schemeClr val="tx1"/>
            </a:solidFill>
          </a:ln>
        </p:spPr>
      </p:pic>
      <p:sp>
        <p:nvSpPr>
          <p:cNvPr id="3" name="Rectangle 2">
            <a:extLst>
              <a:ext uri="{FF2B5EF4-FFF2-40B4-BE49-F238E27FC236}">
                <a16:creationId xmlns:a16="http://schemas.microsoft.com/office/drawing/2014/main" id="{02DE0591-C4F6-4767-9F51-AD46FAAB004D}"/>
              </a:ext>
            </a:extLst>
          </p:cNvPr>
          <p:cNvSpPr/>
          <p:nvPr/>
        </p:nvSpPr>
        <p:spPr>
          <a:xfrm>
            <a:off x="188849" y="5563504"/>
            <a:ext cx="8114347" cy="4755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90000"/>
              </a:lnSpc>
              <a:spcBef>
                <a:spcPct val="0"/>
              </a:spcBef>
            </a:pPr>
            <a:r>
              <a:rPr lang="en-US" sz="1500" dirty="0">
                <a:solidFill>
                  <a:schemeClr val="tx1"/>
                </a:solidFill>
                <a:latin typeface="Century Gothic"/>
                <a:ea typeface="+mj-ea"/>
                <a:cs typeface="+mj-cs"/>
              </a:rPr>
              <a:t>The Questionnaire did not ask about cash limits. Proposal for a follow up tracker survey on digitization</a:t>
            </a:r>
          </a:p>
        </p:txBody>
      </p:sp>
      <p:sp>
        <p:nvSpPr>
          <p:cNvPr id="4" name="Slide Number Placeholder 3"/>
          <p:cNvSpPr>
            <a:spLocks noGrp="1"/>
          </p:cNvSpPr>
          <p:nvPr>
            <p:ph type="sldNum" sz="quarter" idx="12"/>
          </p:nvPr>
        </p:nvSpPr>
        <p:spPr>
          <a:xfrm>
            <a:off x="23010" y="6453337"/>
            <a:ext cx="732566" cy="360040"/>
          </a:xfrm>
        </p:spPr>
        <p:txBody>
          <a:bodyPr/>
          <a:lstStyle/>
          <a:p>
            <a:fld id="{5EEDB22F-4A2B-43E8-8DE7-D0EC24ABB9A3}" type="slidenum">
              <a:rPr lang="en-GB" smtClean="0"/>
              <a:t>30</a:t>
            </a:fld>
            <a:endParaRPr lang="en-GB" dirty="0"/>
          </a:p>
        </p:txBody>
      </p:sp>
    </p:spTree>
    <p:extLst>
      <p:ext uri="{BB962C8B-B14F-4D97-AF65-F5344CB8AC3E}">
        <p14:creationId xmlns:p14="http://schemas.microsoft.com/office/powerpoint/2010/main" val="2341151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F0C1-60E7-4152-B6A2-3281E856062B}"/>
              </a:ext>
            </a:extLst>
          </p:cNvPr>
          <p:cNvSpPr>
            <a:spLocks noGrp="1"/>
          </p:cNvSpPr>
          <p:nvPr>
            <p:ph type="title"/>
          </p:nvPr>
        </p:nvSpPr>
        <p:spPr>
          <a:xfrm>
            <a:off x="651534" y="188640"/>
            <a:ext cx="8202561" cy="1152128"/>
          </a:xfrm>
        </p:spPr>
        <p:txBody>
          <a:bodyPr vert="horz" lIns="68580" tIns="34290" rIns="68580" bIns="34290" rtlCol="0" anchor="t">
            <a:noAutofit/>
          </a:bodyPr>
          <a:lstStyle/>
          <a:p>
            <a:pPr marL="285750" indent="-285750">
              <a:lnSpc>
                <a:spcPct val="100000"/>
              </a:lnSpc>
              <a:buFont typeface="Arial" panose="020B0604020202020204" pitchFamily="34" charset="0"/>
              <a:buChar char="•"/>
            </a:pPr>
            <a:r>
              <a:rPr lang="en-US" sz="1800" dirty="0">
                <a:latin typeface="Century Gothic"/>
              </a:rPr>
              <a:t>Mobile money usage is the equalizing factor across Counties by provider and product</a:t>
            </a:r>
            <a:br>
              <a:rPr lang="en-US" sz="1800" dirty="0">
                <a:latin typeface="Century Gothic"/>
              </a:rPr>
            </a:br>
            <a:r>
              <a:rPr lang="en-US" sz="1800" dirty="0">
                <a:latin typeface="Century Gothic"/>
              </a:rPr>
              <a:t>Usage of different providers seem to follow economic and socio-cultural orientation of counties</a:t>
            </a:r>
            <a:endParaRPr lang="en-US" sz="1800" dirty="0">
              <a:latin typeface="Century Gothic"/>
              <a:cs typeface="Calibri Light"/>
            </a:endParaRPr>
          </a:p>
        </p:txBody>
      </p:sp>
      <p:sp>
        <p:nvSpPr>
          <p:cNvPr id="3" name="TextBox 2">
            <a:extLst>
              <a:ext uri="{FF2B5EF4-FFF2-40B4-BE49-F238E27FC236}">
                <a16:creationId xmlns:a16="http://schemas.microsoft.com/office/drawing/2014/main" id="{3E0E49AA-F6E9-4033-8886-366DC3CB97B4}"/>
              </a:ext>
            </a:extLst>
          </p:cNvPr>
          <p:cNvSpPr txBox="1"/>
          <p:nvPr/>
        </p:nvSpPr>
        <p:spPr>
          <a:xfrm rot="5400000" flipV="1">
            <a:off x="-277946" y="3076065"/>
            <a:ext cx="1858961"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500" b="1">
                <a:solidFill>
                  <a:srgbClr val="FFFFFF"/>
                </a:solidFill>
                <a:latin typeface="Century Gothic" panose="020B0502020202020204" pitchFamily="34" charset="0"/>
                <a:cs typeface="Times New Roman"/>
              </a:rPr>
              <a:t>Usage by County</a:t>
            </a:r>
          </a:p>
        </p:txBody>
      </p:sp>
      <p:sp>
        <p:nvSpPr>
          <p:cNvPr id="6" name="TextBox 5">
            <a:extLst>
              <a:ext uri="{FF2B5EF4-FFF2-40B4-BE49-F238E27FC236}">
                <a16:creationId xmlns:a16="http://schemas.microsoft.com/office/drawing/2014/main" id="{6C1293F8-ABF7-45DD-A48E-72B6142799CB}"/>
              </a:ext>
            </a:extLst>
          </p:cNvPr>
          <p:cNvSpPr txBox="1"/>
          <p:nvPr/>
        </p:nvSpPr>
        <p:spPr>
          <a:xfrm>
            <a:off x="2195736" y="1483349"/>
            <a:ext cx="5391150" cy="31547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just"/>
            <a:r>
              <a:rPr lang="en-GB" sz="1600" b="1" dirty="0">
                <a:latin typeface="Times New Roman"/>
              </a:rPr>
              <a:t>Usage of Financial Services and Products by County</a:t>
            </a:r>
          </a:p>
        </p:txBody>
      </p:sp>
      <p:pic>
        <p:nvPicPr>
          <p:cNvPr id="9" name="Picture 9" descr="Chart, bar chart&#10;&#10;Description automatically generated">
            <a:extLst>
              <a:ext uri="{FF2B5EF4-FFF2-40B4-BE49-F238E27FC236}">
                <a16:creationId xmlns:a16="http://schemas.microsoft.com/office/drawing/2014/main" id="{C47BA787-AB8B-4D3A-87F8-CC71E1A2F5FA}"/>
              </a:ext>
            </a:extLst>
          </p:cNvPr>
          <p:cNvPicPr>
            <a:picLocks noGrp="1" noChangeAspect="1"/>
          </p:cNvPicPr>
          <p:nvPr>
            <p:ph idx="1"/>
          </p:nvPr>
        </p:nvPicPr>
        <p:blipFill>
          <a:blip r:embed="rId3"/>
          <a:stretch>
            <a:fillRect/>
          </a:stretch>
        </p:blipFill>
        <p:spPr>
          <a:xfrm>
            <a:off x="501493" y="1790056"/>
            <a:ext cx="8352601" cy="4303240"/>
          </a:xfrm>
        </p:spPr>
      </p:pic>
      <p:sp>
        <p:nvSpPr>
          <p:cNvPr id="4" name="Slide Number Placeholder 3"/>
          <p:cNvSpPr>
            <a:spLocks noGrp="1"/>
          </p:cNvSpPr>
          <p:nvPr>
            <p:ph type="sldNum" sz="quarter" idx="12"/>
          </p:nvPr>
        </p:nvSpPr>
        <p:spPr>
          <a:xfrm>
            <a:off x="23010" y="6453336"/>
            <a:ext cx="628524" cy="404664"/>
          </a:xfrm>
        </p:spPr>
        <p:txBody>
          <a:bodyPr/>
          <a:lstStyle/>
          <a:p>
            <a:fld id="{5EEDB22F-4A2B-43E8-8DE7-D0EC24ABB9A3}" type="slidenum">
              <a:rPr lang="en-GB" smtClean="0"/>
              <a:t>31</a:t>
            </a:fld>
            <a:endParaRPr lang="en-GB" dirty="0"/>
          </a:p>
        </p:txBody>
      </p:sp>
    </p:spTree>
    <p:extLst>
      <p:ext uri="{BB962C8B-B14F-4D97-AF65-F5344CB8AC3E}">
        <p14:creationId xmlns:p14="http://schemas.microsoft.com/office/powerpoint/2010/main" val="275627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ext&#10;&#10;Description automatically generated">
            <a:extLst>
              <a:ext uri="{FF2B5EF4-FFF2-40B4-BE49-F238E27FC236}">
                <a16:creationId xmlns:a16="http://schemas.microsoft.com/office/drawing/2014/main" id="{879A0806-15EC-46AA-8331-9CD1C95F7951}"/>
              </a:ext>
            </a:extLst>
          </p:cNvPr>
          <p:cNvPicPr>
            <a:picLocks noChangeAspect="1"/>
          </p:cNvPicPr>
          <p:nvPr/>
        </p:nvPicPr>
        <p:blipFill>
          <a:blip r:embed="rId3"/>
          <a:stretch>
            <a:fillRect/>
          </a:stretch>
        </p:blipFill>
        <p:spPr>
          <a:xfrm>
            <a:off x="23037" y="332656"/>
            <a:ext cx="9145756" cy="4804934"/>
          </a:xfrm>
          <a:prstGeom prst="rect">
            <a:avLst/>
          </a:prstGeom>
        </p:spPr>
      </p:pic>
    </p:spTree>
    <p:extLst>
      <p:ext uri="{BB962C8B-B14F-4D97-AF65-F5344CB8AC3E}">
        <p14:creationId xmlns:p14="http://schemas.microsoft.com/office/powerpoint/2010/main" val="1864036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3010" y="6453336"/>
            <a:ext cx="444534" cy="404664"/>
          </a:xfrm>
        </p:spPr>
        <p:txBody>
          <a:bodyPr/>
          <a:lstStyle/>
          <a:p>
            <a:fld id="{5EEDB22F-4A2B-43E8-8DE7-D0EC24ABB9A3}" type="slidenum">
              <a:rPr lang="en-GB" smtClean="0"/>
              <a:t>33</a:t>
            </a:fld>
            <a:endParaRPr lang="en-GB"/>
          </a:p>
        </p:txBody>
      </p:sp>
      <p:sp>
        <p:nvSpPr>
          <p:cNvPr id="8" name="Rectangle 7"/>
          <p:cNvSpPr/>
          <p:nvPr/>
        </p:nvSpPr>
        <p:spPr>
          <a:xfrm>
            <a:off x="395536" y="2204864"/>
            <a:ext cx="8352928" cy="2308324"/>
          </a:xfrm>
          <a:prstGeom prst="rect">
            <a:avLst/>
          </a:prstGeom>
        </p:spPr>
        <p:txBody>
          <a:bodyPr wrap="square">
            <a:spAutoFit/>
          </a:bodyPr>
          <a:lstStyle/>
          <a:p>
            <a:pPr marL="285750" indent="-285750">
              <a:buFont typeface="Arial" panose="020B0604020202020204" pitchFamily="34" charset="0"/>
              <a:buChar char="•"/>
            </a:pPr>
            <a:r>
              <a:rPr lang="en-GB" sz="2400" dirty="0">
                <a:latin typeface="Century Gothic" panose="020B0502020202020204" pitchFamily="34" charset="0"/>
                <a:ea typeface="Yu Mincho"/>
              </a:rPr>
              <a:t>The objective is to measure whether the financial products and services match clients’ needs, the range of options available to customers, and clients’ awareness and understanding of financial products by focussing on</a:t>
            </a:r>
            <a:r>
              <a:rPr lang="en-US" sz="2400" dirty="0">
                <a:latin typeface="Century Gothic" panose="020B0502020202020204" pitchFamily="34" charset="0"/>
                <a:ea typeface="Yu Mincho"/>
              </a:rPr>
              <a:t> financial literacy and consumer protection concerns.</a:t>
            </a:r>
            <a:endParaRPr lang="en-US" sz="2400" dirty="0">
              <a:latin typeface="Century Gothic" panose="020B0502020202020204" pitchFamily="34" charset="0"/>
            </a:endParaRPr>
          </a:p>
        </p:txBody>
      </p:sp>
      <p:sp>
        <p:nvSpPr>
          <p:cNvPr id="9" name="Rectangle 8"/>
          <p:cNvSpPr/>
          <p:nvPr/>
        </p:nvSpPr>
        <p:spPr>
          <a:xfrm>
            <a:off x="1187624" y="764704"/>
            <a:ext cx="6480720" cy="729430"/>
          </a:xfrm>
          <a:prstGeom prst="rect">
            <a:avLst/>
          </a:prstGeom>
        </p:spPr>
        <p:txBody>
          <a:bodyPr wrap="square">
            <a:spAutoFit/>
          </a:bodyPr>
          <a:lstStyle/>
          <a:p>
            <a:pPr algn="just">
              <a:lnSpc>
                <a:spcPct val="115000"/>
              </a:lnSpc>
            </a:pPr>
            <a:r>
              <a:rPr lang="en-GB" b="1" i="1" dirty="0">
                <a:solidFill>
                  <a:srgbClr val="0070C0"/>
                </a:solidFill>
                <a:latin typeface="Century Gothic" panose="020B0502020202020204" pitchFamily="34" charset="0"/>
                <a:ea typeface="Yu Mincho"/>
                <a:cs typeface="Arial" panose="020B0604020202020204" pitchFamily="34" charset="0"/>
              </a:rPr>
              <a:t>Theme: “Addressing quality concerns in the era of financial digitalisation and misinformation” </a:t>
            </a:r>
            <a:endParaRPr lang="en-US" sz="1200" dirty="0">
              <a:effectLst/>
              <a:latin typeface="Century Gothic" panose="020B0502020202020204" pitchFamily="34" charset="0"/>
              <a:ea typeface="Yu Mincho"/>
              <a:cs typeface="Arial" panose="020B0604020202020204" pitchFamily="34" charset="0"/>
            </a:endParaRPr>
          </a:p>
        </p:txBody>
      </p:sp>
    </p:spTree>
    <p:extLst>
      <p:ext uri="{BB962C8B-B14F-4D97-AF65-F5344CB8AC3E}">
        <p14:creationId xmlns:p14="http://schemas.microsoft.com/office/powerpoint/2010/main" val="2377734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2571292"/>
            <a:ext cx="4118984" cy="300082"/>
          </a:xfrm>
          <a:prstGeom prst="rect">
            <a:avLst/>
          </a:prstGeom>
        </p:spPr>
        <p:txBody>
          <a:bodyPr wrap="square" lIns="68580" tIns="34290" rIns="68580" bIns="34290" anchor="t">
            <a:spAutoFit/>
          </a:bodyPr>
          <a:lstStyle/>
          <a:p>
            <a:pPr marL="304800" algn="ctr">
              <a:spcBef>
                <a:spcPts val="398"/>
              </a:spcBef>
              <a:defRPr/>
            </a:pPr>
            <a:r>
              <a:rPr lang="en-US" sz="1500" b="1" dirty="0">
                <a:solidFill>
                  <a:srgbClr val="00377B"/>
                </a:solidFill>
                <a:latin typeface="Century Gothic" panose="020B0502020202020204" pitchFamily="34" charset="0"/>
                <a:ea typeface="Arial Narrow" panose="020B0606020202030204" pitchFamily="34" charset="0"/>
                <a:cs typeface="Arial Narrow" panose="020B0606020202030204" pitchFamily="34" charset="0"/>
              </a:rPr>
              <a:t>Fig.: Sources of financial advice (%)</a:t>
            </a:r>
            <a:endParaRPr lang="en-US" sz="1500" b="1" dirty="0">
              <a:latin typeface="Century Gothic" panose="020B0502020202020204" pitchFamily="34" charset="0"/>
              <a:ea typeface="Arial Narrow" panose="020B0606020202030204" pitchFamily="34" charset="0"/>
              <a:cs typeface="Arial Narrow" panose="020B0606020202030204" pitchFamily="34" charset="0"/>
            </a:endParaRPr>
          </a:p>
        </p:txBody>
      </p:sp>
      <p:sp>
        <p:nvSpPr>
          <p:cNvPr id="2" name="TextBox 1">
            <a:extLst>
              <a:ext uri="{FF2B5EF4-FFF2-40B4-BE49-F238E27FC236}">
                <a16:creationId xmlns:a16="http://schemas.microsoft.com/office/drawing/2014/main" id="{262FFACD-4582-477D-9F48-35960380B796}"/>
              </a:ext>
            </a:extLst>
          </p:cNvPr>
          <p:cNvSpPr txBox="1"/>
          <p:nvPr/>
        </p:nvSpPr>
        <p:spPr>
          <a:xfrm>
            <a:off x="611560" y="548680"/>
            <a:ext cx="7489262" cy="530915"/>
          </a:xfrm>
          <a:prstGeom prst="rect">
            <a:avLst/>
          </a:prstGeom>
          <a:noFill/>
        </p:spPr>
        <p:txBody>
          <a:bodyPr wrap="square" lIns="68580" tIns="34290" rIns="68580" bIns="34290" rtlCol="0" anchor="t">
            <a:spAutoFit/>
          </a:bodyPr>
          <a:lstStyle/>
          <a:p>
            <a:pPr>
              <a:defRPr/>
            </a:pPr>
            <a:r>
              <a:rPr lang="en-US" sz="3000" b="1" dirty="0">
                <a:solidFill>
                  <a:srgbClr val="0070C0"/>
                </a:solidFill>
                <a:latin typeface="Century Gothic" panose="020B0502020202020204" pitchFamily="34" charset="0"/>
              </a:rPr>
              <a:t>Financial Literacy</a:t>
            </a:r>
          </a:p>
        </p:txBody>
      </p:sp>
      <p:pic>
        <p:nvPicPr>
          <p:cNvPr id="3" name="Picture 3" descr="Chart, bar chart&#10;&#10;Description automatically generated">
            <a:extLst>
              <a:ext uri="{FF2B5EF4-FFF2-40B4-BE49-F238E27FC236}">
                <a16:creationId xmlns:a16="http://schemas.microsoft.com/office/drawing/2014/main" id="{4C359330-224E-4709-92A7-BEBAC7C70577}"/>
              </a:ext>
            </a:extLst>
          </p:cNvPr>
          <p:cNvPicPr>
            <a:picLocks noChangeAspect="1"/>
          </p:cNvPicPr>
          <p:nvPr/>
        </p:nvPicPr>
        <p:blipFill>
          <a:blip r:embed="rId3"/>
          <a:stretch>
            <a:fillRect/>
          </a:stretch>
        </p:blipFill>
        <p:spPr>
          <a:xfrm>
            <a:off x="391202" y="3019852"/>
            <a:ext cx="5892519" cy="3215267"/>
          </a:xfrm>
          <a:prstGeom prst="rect">
            <a:avLst/>
          </a:prstGeom>
        </p:spPr>
      </p:pic>
      <p:sp>
        <p:nvSpPr>
          <p:cNvPr id="4" name="TextBox 3">
            <a:extLst>
              <a:ext uri="{FF2B5EF4-FFF2-40B4-BE49-F238E27FC236}">
                <a16:creationId xmlns:a16="http://schemas.microsoft.com/office/drawing/2014/main" id="{E842F96E-A1F1-4A46-B9FC-7BD049D27650}"/>
              </a:ext>
            </a:extLst>
          </p:cNvPr>
          <p:cNvSpPr txBox="1"/>
          <p:nvPr/>
        </p:nvSpPr>
        <p:spPr>
          <a:xfrm>
            <a:off x="611560" y="1802360"/>
            <a:ext cx="7992888"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solidFill>
                  <a:schemeClr val="tx1">
                    <a:lumMod val="95000"/>
                    <a:lumOff val="5000"/>
                  </a:schemeClr>
                </a:solidFill>
                <a:latin typeface="Century Gothic"/>
              </a:rPr>
              <a:t>Majority of Kenyans seek financial advice from informal sources – family and friends and personal knowledge/experience</a:t>
            </a:r>
            <a:endParaRPr lang="en-GB" dirty="0">
              <a:solidFill>
                <a:schemeClr val="tx1">
                  <a:lumMod val="95000"/>
                  <a:lumOff val="5000"/>
                </a:schemeClr>
              </a:solidFill>
              <a:latin typeface="Century Gothic"/>
              <a:cs typeface="Calibri"/>
            </a:endParaRPr>
          </a:p>
        </p:txBody>
      </p:sp>
      <p:sp>
        <p:nvSpPr>
          <p:cNvPr id="7" name="TextBox 6">
            <a:extLst>
              <a:ext uri="{FF2B5EF4-FFF2-40B4-BE49-F238E27FC236}">
                <a16:creationId xmlns:a16="http://schemas.microsoft.com/office/drawing/2014/main" id="{8541DBEA-08A3-493E-9E14-5A60EA663C89}"/>
              </a:ext>
            </a:extLst>
          </p:cNvPr>
          <p:cNvSpPr txBox="1"/>
          <p:nvPr/>
        </p:nvSpPr>
        <p:spPr>
          <a:xfrm>
            <a:off x="6516216" y="3019852"/>
            <a:ext cx="2325588" cy="25622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dirty="0">
                <a:solidFill>
                  <a:schemeClr val="tx1">
                    <a:lumMod val="95000"/>
                    <a:lumOff val="5000"/>
                  </a:schemeClr>
                </a:solidFill>
                <a:latin typeface="Century Gothic"/>
              </a:rPr>
              <a:t> 45.0% of adults rely on friends and family for financial advice</a:t>
            </a:r>
            <a:endParaRPr lang="en-GB" dirty="0">
              <a:solidFill>
                <a:schemeClr val="tx1">
                  <a:lumMod val="95000"/>
                  <a:lumOff val="5000"/>
                </a:schemeClr>
              </a:solidFill>
              <a:latin typeface="Century Gothic"/>
              <a:cs typeface="Calibri"/>
            </a:endParaRPr>
          </a:p>
          <a:p>
            <a:pPr marL="214313" indent="-214313">
              <a:buFont typeface="Arial"/>
              <a:buChar char="•"/>
            </a:pPr>
            <a:endParaRPr lang="en-GB" dirty="0">
              <a:solidFill>
                <a:schemeClr val="tx1">
                  <a:lumMod val="95000"/>
                  <a:lumOff val="5000"/>
                </a:schemeClr>
              </a:solidFill>
              <a:latin typeface="Century Gothic"/>
            </a:endParaRPr>
          </a:p>
          <a:p>
            <a:pPr marL="214313" indent="-214313">
              <a:buFont typeface="Arial"/>
              <a:buChar char="•"/>
            </a:pPr>
            <a:r>
              <a:rPr lang="en-GB" dirty="0">
                <a:solidFill>
                  <a:schemeClr val="tx1">
                    <a:lumMod val="95000"/>
                    <a:lumOff val="5000"/>
                  </a:schemeClr>
                </a:solidFill>
                <a:latin typeface="Century Gothic"/>
              </a:rPr>
              <a:t>43.3% rely on their own knowledge for financial advice</a:t>
            </a:r>
            <a:endParaRPr lang="en-GB" dirty="0">
              <a:solidFill>
                <a:schemeClr val="tx1">
                  <a:lumMod val="95000"/>
                  <a:lumOff val="5000"/>
                </a:schemeClr>
              </a:solidFill>
              <a:latin typeface="Century Gothic"/>
              <a:cs typeface="Calibri"/>
            </a:endParaRPr>
          </a:p>
        </p:txBody>
      </p:sp>
      <p:sp>
        <p:nvSpPr>
          <p:cNvPr id="5" name="Slide Number Placeholder 4"/>
          <p:cNvSpPr>
            <a:spLocks noGrp="1"/>
          </p:cNvSpPr>
          <p:nvPr>
            <p:ph type="sldNum" sz="quarter" idx="12"/>
          </p:nvPr>
        </p:nvSpPr>
        <p:spPr>
          <a:xfrm>
            <a:off x="23010" y="6453336"/>
            <a:ext cx="444534" cy="404664"/>
          </a:xfrm>
        </p:spPr>
        <p:txBody>
          <a:bodyPr/>
          <a:lstStyle/>
          <a:p>
            <a:fld id="{5EEDB22F-4A2B-43E8-8DE7-D0EC24ABB9A3}" type="slidenum">
              <a:rPr lang="en-GB" smtClean="0"/>
              <a:t>34</a:t>
            </a:fld>
            <a:endParaRPr lang="en-GB"/>
          </a:p>
        </p:txBody>
      </p:sp>
    </p:spTree>
    <p:extLst>
      <p:ext uri="{BB962C8B-B14F-4D97-AF65-F5344CB8AC3E}">
        <p14:creationId xmlns:p14="http://schemas.microsoft.com/office/powerpoint/2010/main" val="3997932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rt, bar chart&#10;&#10;Description automatically generated">
            <a:extLst>
              <a:ext uri="{FF2B5EF4-FFF2-40B4-BE49-F238E27FC236}">
                <a16:creationId xmlns:a16="http://schemas.microsoft.com/office/drawing/2014/main" id="{C38758EE-76EC-4699-B9E0-FCE603F678EB}"/>
              </a:ext>
            </a:extLst>
          </p:cNvPr>
          <p:cNvPicPr>
            <a:picLocks noChangeAspect="1"/>
          </p:cNvPicPr>
          <p:nvPr/>
        </p:nvPicPr>
        <p:blipFill>
          <a:blip r:embed="rId3"/>
          <a:stretch>
            <a:fillRect/>
          </a:stretch>
        </p:blipFill>
        <p:spPr>
          <a:xfrm>
            <a:off x="379693" y="2367903"/>
            <a:ext cx="4122976" cy="3437361"/>
          </a:xfrm>
          <a:prstGeom prst="rect">
            <a:avLst/>
          </a:prstGeom>
        </p:spPr>
      </p:pic>
      <p:pic>
        <p:nvPicPr>
          <p:cNvPr id="6" name="Picture 6" descr="Chart, bar chart&#10;&#10;Description automatically generated">
            <a:extLst>
              <a:ext uri="{FF2B5EF4-FFF2-40B4-BE49-F238E27FC236}">
                <a16:creationId xmlns:a16="http://schemas.microsoft.com/office/drawing/2014/main" id="{C563A96F-347D-4D9A-BBCD-15FD960ED39F}"/>
              </a:ext>
            </a:extLst>
          </p:cNvPr>
          <p:cNvPicPr>
            <a:picLocks noChangeAspect="1"/>
          </p:cNvPicPr>
          <p:nvPr/>
        </p:nvPicPr>
        <p:blipFill>
          <a:blip r:embed="rId4"/>
          <a:stretch>
            <a:fillRect/>
          </a:stretch>
        </p:blipFill>
        <p:spPr>
          <a:xfrm>
            <a:off x="4502669" y="2367903"/>
            <a:ext cx="4356420" cy="3437361"/>
          </a:xfrm>
          <a:prstGeom prst="rect">
            <a:avLst/>
          </a:prstGeom>
        </p:spPr>
      </p:pic>
      <p:sp>
        <p:nvSpPr>
          <p:cNvPr id="9" name="Rectangle 8">
            <a:extLst>
              <a:ext uri="{FF2B5EF4-FFF2-40B4-BE49-F238E27FC236}">
                <a16:creationId xmlns:a16="http://schemas.microsoft.com/office/drawing/2014/main" id="{CBE9417B-63D3-450D-828F-A73D467321E2}"/>
              </a:ext>
            </a:extLst>
          </p:cNvPr>
          <p:cNvSpPr/>
          <p:nvPr/>
        </p:nvSpPr>
        <p:spPr>
          <a:xfrm>
            <a:off x="344593" y="1983557"/>
            <a:ext cx="4397484" cy="323165"/>
          </a:xfrm>
          <a:prstGeom prst="rect">
            <a:avLst/>
          </a:prstGeom>
        </p:spPr>
        <p:txBody>
          <a:bodyPr wrap="square" lIns="68580" tIns="34290" rIns="68580" bIns="34290" anchor="t">
            <a:spAutoFit/>
          </a:bodyPr>
          <a:lstStyle/>
          <a:p>
            <a:pPr marL="304800">
              <a:spcBef>
                <a:spcPts val="398"/>
              </a:spcBef>
              <a:defRPr/>
            </a:pPr>
            <a:r>
              <a:rPr lang="en-US" sz="1650" b="1" dirty="0">
                <a:solidFill>
                  <a:srgbClr val="00377B"/>
                </a:solidFill>
                <a:latin typeface="Calibri"/>
                <a:ea typeface="Arial Narrow" panose="020B0606020202030204" pitchFamily="34" charset="0"/>
                <a:cs typeface="Arial Narrow" panose="020B0606020202030204" pitchFamily="34" charset="0"/>
              </a:rPr>
              <a:t>Knowledge about Cost of Borrowing</a:t>
            </a:r>
          </a:p>
        </p:txBody>
      </p:sp>
      <p:sp>
        <p:nvSpPr>
          <p:cNvPr id="11" name="Rectangle 10">
            <a:extLst>
              <a:ext uri="{FF2B5EF4-FFF2-40B4-BE49-F238E27FC236}">
                <a16:creationId xmlns:a16="http://schemas.microsoft.com/office/drawing/2014/main" id="{A1ABCE21-D87A-4186-8A96-DAABB4E7F7FC}"/>
              </a:ext>
            </a:extLst>
          </p:cNvPr>
          <p:cNvSpPr/>
          <p:nvPr/>
        </p:nvSpPr>
        <p:spPr>
          <a:xfrm>
            <a:off x="4991787" y="2010833"/>
            <a:ext cx="3867302" cy="323165"/>
          </a:xfrm>
          <a:prstGeom prst="rect">
            <a:avLst/>
          </a:prstGeom>
        </p:spPr>
        <p:txBody>
          <a:bodyPr wrap="square" lIns="68580" tIns="34290" rIns="68580" bIns="34290" anchor="t">
            <a:spAutoFit/>
          </a:bodyPr>
          <a:lstStyle/>
          <a:p>
            <a:pPr marL="304800">
              <a:spcBef>
                <a:spcPts val="398"/>
              </a:spcBef>
              <a:defRPr/>
            </a:pPr>
            <a:r>
              <a:rPr lang="en-US" sz="1650" b="1" dirty="0">
                <a:solidFill>
                  <a:srgbClr val="00377B"/>
                </a:solidFill>
                <a:latin typeface="Calibri"/>
              </a:rPr>
              <a:t>Knowledge about Transaction costs</a:t>
            </a:r>
            <a:endParaRPr lang="en-US" sz="1350" dirty="0"/>
          </a:p>
        </p:txBody>
      </p:sp>
      <p:sp>
        <p:nvSpPr>
          <p:cNvPr id="5" name="TextBox 4">
            <a:extLst>
              <a:ext uri="{FF2B5EF4-FFF2-40B4-BE49-F238E27FC236}">
                <a16:creationId xmlns:a16="http://schemas.microsoft.com/office/drawing/2014/main" id="{F95CFAAD-3E5B-41CE-8741-BFF7C8247C94}"/>
              </a:ext>
            </a:extLst>
          </p:cNvPr>
          <p:cNvSpPr txBox="1"/>
          <p:nvPr/>
        </p:nvSpPr>
        <p:spPr>
          <a:xfrm>
            <a:off x="358957" y="404664"/>
            <a:ext cx="8486518" cy="123880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2000" dirty="0">
                <a:latin typeface="Century Gothic" panose="020B0502020202020204" pitchFamily="34" charset="0"/>
                <a:ea typeface="+mn-lt"/>
                <a:cs typeface="+mn-lt"/>
              </a:rPr>
              <a:t>The survey tested the ability of respondents to accurately compute a 10 percent interest on a KSh 10,000 loan:</a:t>
            </a:r>
          </a:p>
          <a:p>
            <a:pPr marL="1200150" lvl="2" indent="-285750">
              <a:buFont typeface="Wingdings" panose="05000000000000000000" pitchFamily="2" charset="2"/>
              <a:buChar char="ü"/>
            </a:pPr>
            <a:r>
              <a:rPr lang="en-GB" dirty="0">
                <a:solidFill>
                  <a:schemeClr val="tx1">
                    <a:lumMod val="95000"/>
                    <a:lumOff val="5000"/>
                  </a:schemeClr>
                </a:solidFill>
                <a:latin typeface="Century Gothic"/>
                <a:cs typeface="Calibri"/>
              </a:rPr>
              <a:t> </a:t>
            </a:r>
            <a:r>
              <a:rPr lang="en-GB" dirty="0">
                <a:latin typeface="Century Gothic" panose="020B0502020202020204" pitchFamily="34" charset="0"/>
                <a:ea typeface="+mn-lt"/>
                <a:cs typeface="+mn-lt"/>
              </a:rPr>
              <a:t>49.3% of the adult population got correct answer</a:t>
            </a:r>
          </a:p>
          <a:p>
            <a:pPr marL="1200150" lvl="2" indent="-285750">
              <a:buFont typeface="Wingdings" panose="05000000000000000000" pitchFamily="2" charset="2"/>
              <a:buChar char="ü"/>
            </a:pPr>
            <a:r>
              <a:rPr lang="en-GB" dirty="0">
                <a:latin typeface="Century Gothic" panose="020B0502020202020204" pitchFamily="34" charset="0"/>
                <a:ea typeface="+mn-lt"/>
                <a:cs typeface="+mn-lt"/>
              </a:rPr>
              <a:t>66.3% correctly identified transaction costs on a mobile phone </a:t>
            </a:r>
            <a:r>
              <a:rPr lang="en-GB" sz="1600" dirty="0">
                <a:solidFill>
                  <a:schemeClr val="tx1">
                    <a:lumMod val="95000"/>
                    <a:lumOff val="5000"/>
                  </a:schemeClr>
                </a:solidFill>
                <a:latin typeface="Century Gothic"/>
                <a:cs typeface="Calibri"/>
              </a:rPr>
              <a:t> </a:t>
            </a:r>
          </a:p>
        </p:txBody>
      </p:sp>
      <p:sp>
        <p:nvSpPr>
          <p:cNvPr id="7" name="Slide Number Placeholder 6"/>
          <p:cNvSpPr>
            <a:spLocks noGrp="1"/>
          </p:cNvSpPr>
          <p:nvPr>
            <p:ph type="sldNum" sz="quarter" idx="12"/>
          </p:nvPr>
        </p:nvSpPr>
        <p:spPr>
          <a:xfrm>
            <a:off x="23010" y="6453336"/>
            <a:ext cx="804574" cy="404664"/>
          </a:xfrm>
        </p:spPr>
        <p:txBody>
          <a:bodyPr/>
          <a:lstStyle/>
          <a:p>
            <a:fld id="{5EEDB22F-4A2B-43E8-8DE7-D0EC24ABB9A3}" type="slidenum">
              <a:rPr lang="en-GB" smtClean="0"/>
              <a:t>35</a:t>
            </a:fld>
            <a:endParaRPr lang="en-GB" dirty="0"/>
          </a:p>
        </p:txBody>
      </p:sp>
    </p:spTree>
    <p:extLst>
      <p:ext uri="{BB962C8B-B14F-4D97-AF65-F5344CB8AC3E}">
        <p14:creationId xmlns:p14="http://schemas.microsoft.com/office/powerpoint/2010/main" val="2441914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rt, bar chart&#10;&#10;Description automatically generated">
            <a:extLst>
              <a:ext uri="{FF2B5EF4-FFF2-40B4-BE49-F238E27FC236}">
                <a16:creationId xmlns:a16="http://schemas.microsoft.com/office/drawing/2014/main" id="{E0DA6448-C8F9-482B-9DEC-AEF74BD6C3CB}"/>
              </a:ext>
            </a:extLst>
          </p:cNvPr>
          <p:cNvPicPr>
            <a:picLocks noChangeAspect="1"/>
          </p:cNvPicPr>
          <p:nvPr/>
        </p:nvPicPr>
        <p:blipFill>
          <a:blip r:embed="rId3"/>
          <a:stretch>
            <a:fillRect/>
          </a:stretch>
        </p:blipFill>
        <p:spPr>
          <a:xfrm>
            <a:off x="358957" y="4407263"/>
            <a:ext cx="8028892" cy="2076895"/>
          </a:xfrm>
          <a:prstGeom prst="rect">
            <a:avLst/>
          </a:prstGeom>
        </p:spPr>
      </p:pic>
      <p:sp>
        <p:nvSpPr>
          <p:cNvPr id="6" name="Content Placeholder 5">
            <a:extLst>
              <a:ext uri="{FF2B5EF4-FFF2-40B4-BE49-F238E27FC236}">
                <a16:creationId xmlns:a16="http://schemas.microsoft.com/office/drawing/2014/main" id="{F603545A-4F3A-4668-AA80-B9643C995ADE}"/>
              </a:ext>
            </a:extLst>
          </p:cNvPr>
          <p:cNvSpPr>
            <a:spLocks noGrp="1"/>
          </p:cNvSpPr>
          <p:nvPr>
            <p:ph idx="1"/>
          </p:nvPr>
        </p:nvSpPr>
        <p:spPr>
          <a:xfrm>
            <a:off x="167145" y="90314"/>
            <a:ext cx="8640960" cy="1207691"/>
          </a:xfrm>
        </p:spPr>
        <p:txBody>
          <a:bodyPr vert="horz" lIns="68580" tIns="34290" rIns="68580" bIns="34290" rtlCol="0" anchor="t">
            <a:normAutofit/>
          </a:bodyPr>
          <a:lstStyle/>
          <a:p>
            <a:pPr marL="365760" indent="-365760">
              <a:buClr>
                <a:srgbClr val="002060"/>
              </a:buClr>
              <a:buFont typeface="Arial" panose="020B0604020202020204" pitchFamily="34" charset="0"/>
              <a:buChar char="•"/>
            </a:pPr>
            <a:r>
              <a:rPr lang="en-GB" sz="1900" dirty="0">
                <a:solidFill>
                  <a:schemeClr val="tx1"/>
                </a:solidFill>
                <a:latin typeface="Century Gothic" panose="020B0502020202020204" pitchFamily="34" charset="0"/>
                <a:ea typeface="+mn-lt"/>
                <a:cs typeface="+mn-lt"/>
              </a:rPr>
              <a:t>More respondents reported increased Unexpected/unclear charges in 2021 compared to 2019. Other major challenges: frequent system downtime, poor customer service and lost money from account </a:t>
            </a:r>
            <a:endParaRPr lang="en-GB" sz="1900" dirty="0">
              <a:solidFill>
                <a:schemeClr val="tx1"/>
              </a:solidFill>
              <a:latin typeface="Century Gothic" panose="020B0502020202020204" pitchFamily="34" charset="0"/>
              <a:cs typeface="Calibri"/>
            </a:endParaRPr>
          </a:p>
        </p:txBody>
      </p:sp>
      <p:sp>
        <p:nvSpPr>
          <p:cNvPr id="4" name="Slide Number Placeholder 3"/>
          <p:cNvSpPr>
            <a:spLocks noGrp="1"/>
          </p:cNvSpPr>
          <p:nvPr>
            <p:ph type="sldNum" sz="quarter" idx="12"/>
          </p:nvPr>
        </p:nvSpPr>
        <p:spPr>
          <a:xfrm>
            <a:off x="23010" y="6453336"/>
            <a:ext cx="732566" cy="395948"/>
          </a:xfrm>
        </p:spPr>
        <p:txBody>
          <a:bodyPr/>
          <a:lstStyle/>
          <a:p>
            <a:fld id="{5EEDB22F-4A2B-43E8-8DE7-D0EC24ABB9A3}" type="slidenum">
              <a:rPr lang="en-GB" smtClean="0"/>
              <a:t>36</a:t>
            </a:fld>
            <a:endParaRPr lang="en-GB" dirty="0"/>
          </a:p>
        </p:txBody>
      </p:sp>
      <p:pic>
        <p:nvPicPr>
          <p:cNvPr id="7" name="Picture 7" descr="Chart, bar chart&#10;&#10;Description automatically generated">
            <a:extLst>
              <a:ext uri="{FF2B5EF4-FFF2-40B4-BE49-F238E27FC236}">
                <a16:creationId xmlns:a16="http://schemas.microsoft.com/office/drawing/2014/main" id="{9D474D42-97E8-452C-BC1C-292E7A944AA2}"/>
              </a:ext>
            </a:extLst>
          </p:cNvPr>
          <p:cNvPicPr>
            <a:picLocks noChangeAspect="1"/>
          </p:cNvPicPr>
          <p:nvPr/>
        </p:nvPicPr>
        <p:blipFill>
          <a:blip r:embed="rId4"/>
          <a:stretch>
            <a:fillRect/>
          </a:stretch>
        </p:blipFill>
        <p:spPr>
          <a:xfrm>
            <a:off x="473179" y="1328826"/>
            <a:ext cx="8028892" cy="2713311"/>
          </a:xfrm>
          <a:prstGeom prst="rect">
            <a:avLst/>
          </a:prstGeom>
        </p:spPr>
      </p:pic>
      <p:sp>
        <p:nvSpPr>
          <p:cNvPr id="8" name="Rectangle 7"/>
          <p:cNvSpPr/>
          <p:nvPr/>
        </p:nvSpPr>
        <p:spPr>
          <a:xfrm>
            <a:off x="755576" y="990273"/>
            <a:ext cx="7848872" cy="338554"/>
          </a:xfrm>
          <a:prstGeom prst="rect">
            <a:avLst/>
          </a:prstGeom>
        </p:spPr>
        <p:txBody>
          <a:bodyPr wrap="square">
            <a:spAutoFit/>
          </a:bodyPr>
          <a:lstStyle/>
          <a:p>
            <a:r>
              <a:rPr lang="en-GB" sz="1600" b="1" dirty="0">
                <a:latin typeface="Century Gothic" panose="020B0502020202020204" pitchFamily="34" charset="0"/>
                <a:ea typeface="Times New Roman" panose="02020603050405020304" pitchFamily="18" charset="0"/>
              </a:rPr>
              <a:t>Fig.: Challenges cited by Consumers in 2021 by Provider (percent</a:t>
            </a:r>
            <a:endParaRPr lang="en-US" sz="1600" dirty="0">
              <a:latin typeface="Century Gothic" panose="020B0502020202020204" pitchFamily="34" charset="0"/>
            </a:endParaRPr>
          </a:p>
        </p:txBody>
      </p:sp>
      <p:sp>
        <p:nvSpPr>
          <p:cNvPr id="9" name="Rectangle 8"/>
          <p:cNvSpPr/>
          <p:nvPr/>
        </p:nvSpPr>
        <p:spPr>
          <a:xfrm>
            <a:off x="1052507" y="4072960"/>
            <a:ext cx="7344816" cy="369332"/>
          </a:xfrm>
          <a:prstGeom prst="rect">
            <a:avLst/>
          </a:prstGeom>
        </p:spPr>
        <p:txBody>
          <a:bodyPr wrap="square">
            <a:spAutoFit/>
          </a:bodyPr>
          <a:lstStyle/>
          <a:p>
            <a:r>
              <a:rPr lang="en-US" b="1" dirty="0">
                <a:latin typeface="Century Gothic" panose="020B0502020202020204" pitchFamily="34" charset="0"/>
              </a:rPr>
              <a:t>Fig: Unexpected or unclear charges</a:t>
            </a:r>
          </a:p>
        </p:txBody>
      </p:sp>
    </p:spTree>
    <p:extLst>
      <p:ext uri="{BB962C8B-B14F-4D97-AF65-F5344CB8AC3E}">
        <p14:creationId xmlns:p14="http://schemas.microsoft.com/office/powerpoint/2010/main" val="4065315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2663A4-EED8-4F8F-B979-A5DF3677A845}"/>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7" name="TextBox 6">
            <a:extLst>
              <a:ext uri="{FF2B5EF4-FFF2-40B4-BE49-F238E27FC236}">
                <a16:creationId xmlns:a16="http://schemas.microsoft.com/office/drawing/2014/main" id="{56BCB071-D349-413E-9314-824DFEBB7D65}"/>
              </a:ext>
            </a:extLst>
          </p:cNvPr>
          <p:cNvSpPr txBox="1"/>
          <p:nvPr/>
        </p:nvSpPr>
        <p:spPr>
          <a:xfrm>
            <a:off x="5058642" y="2798618"/>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9" name="Content Placeholder 8">
            <a:extLst>
              <a:ext uri="{FF2B5EF4-FFF2-40B4-BE49-F238E27FC236}">
                <a16:creationId xmlns:a16="http://schemas.microsoft.com/office/drawing/2014/main" id="{E646379D-C3B6-4C9B-A290-EE990356A1CB}"/>
              </a:ext>
            </a:extLst>
          </p:cNvPr>
          <p:cNvSpPr>
            <a:spLocks noGrp="1"/>
          </p:cNvSpPr>
          <p:nvPr>
            <p:ph idx="1"/>
          </p:nvPr>
        </p:nvSpPr>
        <p:spPr>
          <a:xfrm>
            <a:off x="395536" y="365531"/>
            <a:ext cx="8568952" cy="1321702"/>
          </a:xfrm>
        </p:spPr>
        <p:txBody>
          <a:bodyPr vert="horz" lIns="68580" tIns="34290" rIns="68580" bIns="34290" rtlCol="0" anchor="t">
            <a:normAutofit/>
          </a:bodyPr>
          <a:lstStyle/>
          <a:p>
            <a:pPr marL="365760" indent="-365760">
              <a:buClr>
                <a:srgbClr val="002060"/>
              </a:buClr>
              <a:buFont typeface="Arial" panose="020B0604020202020204" pitchFamily="34" charset="0"/>
              <a:buChar char="•"/>
            </a:pPr>
            <a:r>
              <a:rPr lang="en-GB" dirty="0">
                <a:solidFill>
                  <a:schemeClr val="tx1"/>
                </a:solidFill>
                <a:latin typeface="Century Gothic"/>
                <a:ea typeface="+mn-lt"/>
                <a:cs typeface="+mn-lt"/>
              </a:rPr>
              <a:t>We also analyse the household indebtedness. We noted that debt distress is a major challenge affecting  consumers in 2021, with 10.7% of borrowers completely defaulting (did not pay at all) on their loans</a:t>
            </a:r>
          </a:p>
          <a:p>
            <a:endParaRPr lang="en-GB" sz="1800" dirty="0">
              <a:solidFill>
                <a:schemeClr val="bg1">
                  <a:lumMod val="50000"/>
                </a:schemeClr>
              </a:solidFill>
              <a:latin typeface="Century Gothic" panose="020B0502020202020204" pitchFamily="34" charset="0"/>
              <a:cs typeface="Calibri"/>
            </a:endParaRPr>
          </a:p>
        </p:txBody>
      </p:sp>
      <p:pic>
        <p:nvPicPr>
          <p:cNvPr id="10" name="Picture 10" descr="Chart, bar chart&#10;&#10;Description automatically generated">
            <a:extLst>
              <a:ext uri="{FF2B5EF4-FFF2-40B4-BE49-F238E27FC236}">
                <a16:creationId xmlns:a16="http://schemas.microsoft.com/office/drawing/2014/main" id="{DA2EFC7A-B8B1-4B29-B317-E25003A03F1A}"/>
              </a:ext>
            </a:extLst>
          </p:cNvPr>
          <p:cNvPicPr>
            <a:picLocks noChangeAspect="1"/>
          </p:cNvPicPr>
          <p:nvPr/>
        </p:nvPicPr>
        <p:blipFill>
          <a:blip r:embed="rId3"/>
          <a:stretch>
            <a:fillRect/>
          </a:stretch>
        </p:blipFill>
        <p:spPr>
          <a:xfrm>
            <a:off x="755576" y="2348880"/>
            <a:ext cx="7992888" cy="3169018"/>
          </a:xfrm>
          <a:prstGeom prst="rect">
            <a:avLst/>
          </a:prstGeom>
        </p:spPr>
      </p:pic>
      <p:sp>
        <p:nvSpPr>
          <p:cNvPr id="2" name="Slide Number Placeholder 1"/>
          <p:cNvSpPr>
            <a:spLocks noGrp="1"/>
          </p:cNvSpPr>
          <p:nvPr>
            <p:ph type="sldNum" sz="quarter" idx="12"/>
          </p:nvPr>
        </p:nvSpPr>
        <p:spPr>
          <a:xfrm>
            <a:off x="23010" y="6453337"/>
            <a:ext cx="444534" cy="288032"/>
          </a:xfrm>
        </p:spPr>
        <p:txBody>
          <a:bodyPr/>
          <a:lstStyle/>
          <a:p>
            <a:fld id="{5EEDB22F-4A2B-43E8-8DE7-D0EC24ABB9A3}" type="slidenum">
              <a:rPr lang="en-GB" smtClean="0"/>
              <a:t>37</a:t>
            </a:fld>
            <a:endParaRPr lang="en-GB"/>
          </a:p>
        </p:txBody>
      </p:sp>
      <p:sp>
        <p:nvSpPr>
          <p:cNvPr id="6" name="Rectangle 5"/>
          <p:cNvSpPr/>
          <p:nvPr/>
        </p:nvSpPr>
        <p:spPr>
          <a:xfrm>
            <a:off x="932576" y="1960184"/>
            <a:ext cx="2430474" cy="388696"/>
          </a:xfrm>
          <a:prstGeom prst="rect">
            <a:avLst/>
          </a:prstGeom>
        </p:spPr>
        <p:txBody>
          <a:bodyPr wrap="none">
            <a:spAutoFit/>
          </a:bodyPr>
          <a:lstStyle/>
          <a:p>
            <a:pPr algn="just">
              <a:lnSpc>
                <a:spcPct val="107000"/>
              </a:lnSpc>
            </a:pPr>
            <a:r>
              <a:rPr lang="en-GB" b="1" dirty="0">
                <a:latin typeface="Century Gothic" panose="020B0502020202020204" pitchFamily="34" charset="0"/>
                <a:ea typeface="Times New Roman" panose="02020603050405020304" pitchFamily="18" charset="0"/>
                <a:cs typeface="Arial" panose="020B0604020202020204" pitchFamily="34" charset="0"/>
              </a:rPr>
              <a:t>Fig.: Default by Type</a:t>
            </a:r>
            <a:endParaRPr lang="en-US" sz="1600" dirty="0">
              <a:effectLst/>
              <a:latin typeface="Century Gothic" panose="020B0502020202020204" pitchFamily="34" charset="0"/>
              <a:ea typeface="Yu Mincho"/>
              <a:cs typeface="Arial" panose="020B0604020202020204" pitchFamily="34" charset="0"/>
            </a:endParaRPr>
          </a:p>
        </p:txBody>
      </p:sp>
    </p:spTree>
    <p:extLst>
      <p:ext uri="{BB962C8B-B14F-4D97-AF65-F5344CB8AC3E}">
        <p14:creationId xmlns:p14="http://schemas.microsoft.com/office/powerpoint/2010/main" val="3935954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467544" y="598479"/>
            <a:ext cx="8496944" cy="1102457"/>
          </a:xfrm>
        </p:spPr>
        <p:txBody>
          <a:bodyPr vert="horz" lIns="68580" tIns="34290" rIns="68580" bIns="34290" rtlCol="0" anchor="t">
            <a:normAutofit/>
          </a:bodyPr>
          <a:lstStyle/>
          <a:p>
            <a:pPr marL="342900" indent="-342900">
              <a:buFont typeface="Arial" panose="020B0604020202020204" pitchFamily="34" charset="0"/>
              <a:buChar char="•"/>
            </a:pPr>
            <a:r>
              <a:rPr lang="en-GB" sz="2000" dirty="0">
                <a:solidFill>
                  <a:schemeClr val="tx1">
                    <a:lumMod val="95000"/>
                    <a:lumOff val="5000"/>
                  </a:schemeClr>
                </a:solidFill>
                <a:latin typeface="Century Gothic"/>
                <a:ea typeface="+mj-lt"/>
                <a:cs typeface="+mj-lt"/>
              </a:rPr>
              <a:t>About </a:t>
            </a:r>
            <a:r>
              <a:rPr lang="en-US" sz="2000" dirty="0">
                <a:solidFill>
                  <a:schemeClr val="tx1">
                    <a:lumMod val="95000"/>
                    <a:lumOff val="5000"/>
                  </a:schemeClr>
                </a:solidFill>
                <a:latin typeface="Century Gothic"/>
                <a:ea typeface="+mj-lt"/>
                <a:cs typeface="+mj-lt"/>
              </a:rPr>
              <a:t>14.4% of respondents  with existing loan from a bank, MFBs or SACCOs in 2020/201 applied for loan restructuring, with close 77 percent being successful</a:t>
            </a:r>
          </a:p>
        </p:txBody>
      </p:sp>
      <p:sp>
        <p:nvSpPr>
          <p:cNvPr id="5" name="TextBox 4">
            <a:extLst>
              <a:ext uri="{FF2B5EF4-FFF2-40B4-BE49-F238E27FC236}">
                <a16:creationId xmlns:a16="http://schemas.microsoft.com/office/drawing/2014/main" id="{0C2663A4-EED8-4F8F-B979-A5DF3677A845}"/>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pic>
        <p:nvPicPr>
          <p:cNvPr id="4" name="Picture 5" descr="Chart, bar chart&#10;&#10;Description automatically generated">
            <a:extLst>
              <a:ext uri="{FF2B5EF4-FFF2-40B4-BE49-F238E27FC236}">
                <a16:creationId xmlns:a16="http://schemas.microsoft.com/office/drawing/2014/main" id="{FB2818FE-DB04-4A08-B8BA-3BA5853B1CC3}"/>
              </a:ext>
            </a:extLst>
          </p:cNvPr>
          <p:cNvPicPr>
            <a:picLocks noChangeAspect="1"/>
          </p:cNvPicPr>
          <p:nvPr/>
        </p:nvPicPr>
        <p:blipFill>
          <a:blip r:embed="rId3"/>
          <a:stretch>
            <a:fillRect/>
          </a:stretch>
        </p:blipFill>
        <p:spPr>
          <a:xfrm>
            <a:off x="239908" y="2299124"/>
            <a:ext cx="4273783" cy="3453236"/>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597E3903-2CAA-476F-A4D2-DFEC74B777EA}"/>
              </a:ext>
            </a:extLst>
          </p:cNvPr>
          <p:cNvPicPr>
            <a:picLocks noChangeAspect="1"/>
          </p:cNvPicPr>
          <p:nvPr/>
        </p:nvPicPr>
        <p:blipFill>
          <a:blip r:embed="rId4"/>
          <a:stretch>
            <a:fillRect/>
          </a:stretch>
        </p:blipFill>
        <p:spPr>
          <a:xfrm>
            <a:off x="4716016" y="2344547"/>
            <a:ext cx="4320480" cy="3456266"/>
          </a:xfrm>
          <a:prstGeom prst="rect">
            <a:avLst/>
          </a:prstGeom>
          <a:ln>
            <a:solidFill>
              <a:schemeClr val="tx1"/>
            </a:solidFill>
          </a:ln>
        </p:spPr>
      </p:pic>
      <p:sp>
        <p:nvSpPr>
          <p:cNvPr id="7" name="TextBox 6">
            <a:extLst>
              <a:ext uri="{FF2B5EF4-FFF2-40B4-BE49-F238E27FC236}">
                <a16:creationId xmlns:a16="http://schemas.microsoft.com/office/drawing/2014/main" id="{56BCB071-D349-413E-9314-824DFEBB7D65}"/>
              </a:ext>
            </a:extLst>
          </p:cNvPr>
          <p:cNvSpPr txBox="1"/>
          <p:nvPr/>
        </p:nvSpPr>
        <p:spPr>
          <a:xfrm>
            <a:off x="3872237" y="2350099"/>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8" name="TextBox 7">
            <a:extLst>
              <a:ext uri="{FF2B5EF4-FFF2-40B4-BE49-F238E27FC236}">
                <a16:creationId xmlns:a16="http://schemas.microsoft.com/office/drawing/2014/main" id="{26FD78B8-C3AC-4322-AD36-1F14F43D961E}"/>
              </a:ext>
            </a:extLst>
          </p:cNvPr>
          <p:cNvSpPr txBox="1"/>
          <p:nvPr/>
        </p:nvSpPr>
        <p:spPr>
          <a:xfrm>
            <a:off x="6903027" y="3500005"/>
            <a:ext cx="2204604" cy="6001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b="1">
              <a:solidFill>
                <a:srgbClr val="2F5496"/>
              </a:solidFill>
              <a:latin typeface="Times New Roman"/>
              <a:cs typeface="Times New Roman"/>
            </a:endParaRPr>
          </a:p>
          <a:p>
            <a:endParaRPr lang="en-GB" sz="1050" b="1">
              <a:solidFill>
                <a:srgbClr val="2F5496"/>
              </a:solidFill>
              <a:cs typeface="Calibri"/>
            </a:endParaRPr>
          </a:p>
          <a:p>
            <a:endParaRPr lang="en-GB" sz="1050" b="1">
              <a:solidFill>
                <a:srgbClr val="2F5496"/>
              </a:solidFill>
              <a:cs typeface="Calibri"/>
            </a:endParaRPr>
          </a:p>
        </p:txBody>
      </p:sp>
      <p:sp>
        <p:nvSpPr>
          <p:cNvPr id="2" name="Slide Number Placeholder 1"/>
          <p:cNvSpPr>
            <a:spLocks noGrp="1"/>
          </p:cNvSpPr>
          <p:nvPr>
            <p:ph type="sldNum" sz="quarter" idx="12"/>
          </p:nvPr>
        </p:nvSpPr>
        <p:spPr>
          <a:xfrm>
            <a:off x="23010" y="6453336"/>
            <a:ext cx="444534" cy="404664"/>
          </a:xfrm>
        </p:spPr>
        <p:txBody>
          <a:bodyPr/>
          <a:lstStyle/>
          <a:p>
            <a:fld id="{5EEDB22F-4A2B-43E8-8DE7-D0EC24ABB9A3}" type="slidenum">
              <a:rPr lang="en-GB" smtClean="0"/>
              <a:t>38</a:t>
            </a:fld>
            <a:endParaRPr lang="en-GB"/>
          </a:p>
        </p:txBody>
      </p:sp>
      <p:sp>
        <p:nvSpPr>
          <p:cNvPr id="10" name="Rectangle 9"/>
          <p:cNvSpPr/>
          <p:nvPr/>
        </p:nvSpPr>
        <p:spPr>
          <a:xfrm>
            <a:off x="327601" y="1888242"/>
            <a:ext cx="8636887" cy="382284"/>
          </a:xfrm>
          <a:prstGeom prst="rect">
            <a:avLst/>
          </a:prstGeom>
        </p:spPr>
        <p:txBody>
          <a:bodyPr wrap="square">
            <a:spAutoFit/>
          </a:bodyPr>
          <a:lstStyle/>
          <a:p>
            <a:pPr marL="342900" marR="0" lvl="0" indent="-342900">
              <a:lnSpc>
                <a:spcPct val="115000"/>
              </a:lnSpc>
              <a:spcBef>
                <a:spcPts val="0"/>
              </a:spcBef>
              <a:spcAft>
                <a:spcPts val="0"/>
              </a:spcAft>
              <a:buFont typeface="+mj-lt"/>
              <a:buAutoNum type="alphaLcParenBoth"/>
            </a:pPr>
            <a:r>
              <a:rPr lang="en-GB" b="1" dirty="0">
                <a:latin typeface="Century Gothic" panose="020B0502020202020204" pitchFamily="34" charset="0"/>
                <a:ea typeface="Times New Roman" panose="02020603050405020304" pitchFamily="18" charset="0"/>
                <a:cs typeface="Arial" panose="020B0604020202020204" pitchFamily="34" charset="0"/>
              </a:rPr>
              <a:t> Requested for restructuring                         (b) Loans Were Restructured</a:t>
            </a:r>
            <a:endParaRPr lang="en-US" sz="1600" dirty="0">
              <a:effectLst/>
              <a:latin typeface="Century Gothic" panose="020B0502020202020204" pitchFamily="34" charset="0"/>
              <a:ea typeface="Yu Mincho"/>
              <a:cs typeface="Arial" panose="020B0604020202020204" pitchFamily="34" charset="0"/>
            </a:endParaRPr>
          </a:p>
        </p:txBody>
      </p:sp>
    </p:spTree>
    <p:extLst>
      <p:ext uri="{BB962C8B-B14F-4D97-AF65-F5344CB8AC3E}">
        <p14:creationId xmlns:p14="http://schemas.microsoft.com/office/powerpoint/2010/main" val="3154332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215516" y="244601"/>
            <a:ext cx="8712968" cy="1208485"/>
          </a:xfrm>
        </p:spPr>
        <p:txBody>
          <a:bodyPr vert="horz" lIns="68580" tIns="34290" rIns="68580" bIns="34290" rtlCol="0" anchor="t">
            <a:noAutofit/>
          </a:bodyPr>
          <a:lstStyle/>
          <a:p>
            <a:pPr marL="342900" indent="-342900">
              <a:buFont typeface="Arial" panose="020B0604020202020204" pitchFamily="34" charset="0"/>
              <a:buChar char="•"/>
            </a:pPr>
            <a:r>
              <a:rPr lang="en-US" sz="2000" dirty="0">
                <a:solidFill>
                  <a:schemeClr val="tx1"/>
                </a:solidFill>
                <a:latin typeface="Century Gothic"/>
                <a:ea typeface="+mj-lt"/>
                <a:cs typeface="+mj-lt"/>
              </a:rPr>
              <a:t>Strategies employed by households in debt repayment and resolving household indebtedness in 2021 ... Cut down on other expenses (food and non-food), ran down savings, looked for additional work/business and took another loan to repay</a:t>
            </a:r>
            <a:endParaRPr lang="en-US" sz="2000" dirty="0">
              <a:solidFill>
                <a:schemeClr val="tx1"/>
              </a:solidFill>
              <a:latin typeface="Century Gothic"/>
            </a:endParaRPr>
          </a:p>
        </p:txBody>
      </p:sp>
      <p:pic>
        <p:nvPicPr>
          <p:cNvPr id="2" name="Picture 4" descr="Chart, bar chart&#10;&#10;Description automatically generated">
            <a:extLst>
              <a:ext uri="{FF2B5EF4-FFF2-40B4-BE49-F238E27FC236}">
                <a16:creationId xmlns:a16="http://schemas.microsoft.com/office/drawing/2014/main" id="{D4C05D12-9B0E-4425-8E48-9843E6E295E1}"/>
              </a:ext>
            </a:extLst>
          </p:cNvPr>
          <p:cNvPicPr>
            <a:picLocks noGrp="1" noChangeAspect="1"/>
          </p:cNvPicPr>
          <p:nvPr>
            <p:ph idx="1"/>
          </p:nvPr>
        </p:nvPicPr>
        <p:blipFill>
          <a:blip r:embed="rId3"/>
          <a:stretch>
            <a:fillRect/>
          </a:stretch>
        </p:blipFill>
        <p:spPr>
          <a:xfrm>
            <a:off x="251520" y="1808301"/>
            <a:ext cx="8568952" cy="3983572"/>
          </a:xfrm>
        </p:spPr>
      </p:pic>
      <p:sp>
        <p:nvSpPr>
          <p:cNvPr id="5" name="TextBox 4">
            <a:extLst>
              <a:ext uri="{FF2B5EF4-FFF2-40B4-BE49-F238E27FC236}">
                <a16:creationId xmlns:a16="http://schemas.microsoft.com/office/drawing/2014/main" id="{0C2663A4-EED8-4F8F-B979-A5DF3677A845}"/>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7" name="TextBox 6">
            <a:extLst>
              <a:ext uri="{FF2B5EF4-FFF2-40B4-BE49-F238E27FC236}">
                <a16:creationId xmlns:a16="http://schemas.microsoft.com/office/drawing/2014/main" id="{56BCB071-D349-413E-9314-824DFEBB7D65}"/>
              </a:ext>
            </a:extLst>
          </p:cNvPr>
          <p:cNvSpPr txBox="1"/>
          <p:nvPr/>
        </p:nvSpPr>
        <p:spPr>
          <a:xfrm>
            <a:off x="5058642" y="2798618"/>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8" name="TextBox 7">
            <a:extLst>
              <a:ext uri="{FF2B5EF4-FFF2-40B4-BE49-F238E27FC236}">
                <a16:creationId xmlns:a16="http://schemas.microsoft.com/office/drawing/2014/main" id="{26FD78B8-C3AC-4322-AD36-1F14F43D961E}"/>
              </a:ext>
            </a:extLst>
          </p:cNvPr>
          <p:cNvSpPr txBox="1"/>
          <p:nvPr/>
        </p:nvSpPr>
        <p:spPr>
          <a:xfrm>
            <a:off x="6903027" y="3500005"/>
            <a:ext cx="2204604" cy="6001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b="1">
              <a:solidFill>
                <a:srgbClr val="2F5496"/>
              </a:solidFill>
              <a:latin typeface="Times New Roman"/>
              <a:cs typeface="Times New Roman"/>
            </a:endParaRPr>
          </a:p>
          <a:p>
            <a:endParaRPr lang="en-GB" sz="1050" b="1">
              <a:solidFill>
                <a:srgbClr val="2F5496"/>
              </a:solidFill>
              <a:cs typeface="Calibri"/>
            </a:endParaRPr>
          </a:p>
          <a:p>
            <a:endParaRPr lang="en-GB" sz="1050" b="1">
              <a:solidFill>
                <a:srgbClr val="2F5496"/>
              </a:solidFill>
              <a:cs typeface="Calibri"/>
            </a:endParaRPr>
          </a:p>
        </p:txBody>
      </p:sp>
      <p:sp>
        <p:nvSpPr>
          <p:cNvPr id="4" name="Slide Number Placeholder 3"/>
          <p:cNvSpPr>
            <a:spLocks noGrp="1"/>
          </p:cNvSpPr>
          <p:nvPr>
            <p:ph type="sldNum" sz="quarter" idx="12"/>
          </p:nvPr>
        </p:nvSpPr>
        <p:spPr>
          <a:xfrm>
            <a:off x="23010" y="6453337"/>
            <a:ext cx="876582" cy="360040"/>
          </a:xfrm>
        </p:spPr>
        <p:txBody>
          <a:bodyPr/>
          <a:lstStyle/>
          <a:p>
            <a:fld id="{5EEDB22F-4A2B-43E8-8DE7-D0EC24ABB9A3}" type="slidenum">
              <a:rPr lang="en-GB" smtClean="0"/>
              <a:t>39</a:t>
            </a:fld>
            <a:endParaRPr lang="en-GB"/>
          </a:p>
        </p:txBody>
      </p:sp>
      <p:sp>
        <p:nvSpPr>
          <p:cNvPr id="6" name="Rectangle 5"/>
          <p:cNvSpPr/>
          <p:nvPr/>
        </p:nvSpPr>
        <p:spPr>
          <a:xfrm>
            <a:off x="516497" y="1381180"/>
            <a:ext cx="7488832" cy="369332"/>
          </a:xfrm>
          <a:prstGeom prst="rect">
            <a:avLst/>
          </a:prstGeom>
        </p:spPr>
        <p:txBody>
          <a:bodyPr wrap="square">
            <a:spAutoFit/>
          </a:bodyPr>
          <a:lstStyle/>
          <a:p>
            <a:r>
              <a:rPr lang="en-GB" b="1" dirty="0">
                <a:latin typeface="Century Gothic" panose="020B0502020202020204" pitchFamily="34" charset="0"/>
                <a:ea typeface="Times New Roman" panose="02020603050405020304" pitchFamily="18" charset="0"/>
              </a:rPr>
              <a:t>Fig.: Strategies Employed to Repay Debt </a:t>
            </a:r>
            <a:endParaRPr lang="en-US" dirty="0">
              <a:latin typeface="Century Gothic" panose="020B0502020202020204" pitchFamily="34" charset="0"/>
            </a:endParaRPr>
          </a:p>
        </p:txBody>
      </p:sp>
    </p:spTree>
    <p:extLst>
      <p:ext uri="{BB962C8B-B14F-4D97-AF65-F5344CB8AC3E}">
        <p14:creationId xmlns:p14="http://schemas.microsoft.com/office/powerpoint/2010/main" val="67923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9DEDF1-C725-43EA-B8F5-8A4D3AECDC44}"/>
              </a:ext>
            </a:extLst>
          </p:cNvPr>
          <p:cNvSpPr>
            <a:spLocks noGrp="1"/>
          </p:cNvSpPr>
          <p:nvPr>
            <p:ph idx="1"/>
          </p:nvPr>
        </p:nvSpPr>
        <p:spPr>
          <a:xfrm>
            <a:off x="800099" y="1844824"/>
            <a:ext cx="7543801" cy="4023360"/>
          </a:xfrm>
        </p:spPr>
        <p:txBody>
          <a:bodyPr/>
          <a:lstStyle/>
          <a:p>
            <a:endParaRPr lang="en-US" b="1" dirty="0">
              <a:solidFill>
                <a:srgbClr val="002060"/>
              </a:solidFill>
              <a:latin typeface="Century Gothic" panose="020B0502020202020204" pitchFamily="34" charset="0"/>
            </a:endParaRPr>
          </a:p>
          <a:p>
            <a:endParaRPr lang="en-US" b="1" dirty="0">
              <a:solidFill>
                <a:srgbClr val="002060"/>
              </a:solidFill>
              <a:latin typeface="Century Gothic" panose="020B0502020202020204" pitchFamily="34" charset="0"/>
            </a:endParaRPr>
          </a:p>
          <a:p>
            <a:endParaRPr lang="en-US" b="1" dirty="0">
              <a:solidFill>
                <a:srgbClr val="002060"/>
              </a:solidFill>
              <a:latin typeface="Century Gothic" panose="020B0502020202020204" pitchFamily="34" charset="0"/>
            </a:endParaRPr>
          </a:p>
          <a:p>
            <a:endParaRPr lang="en-US" b="1" dirty="0">
              <a:solidFill>
                <a:srgbClr val="002060"/>
              </a:solidFill>
              <a:latin typeface="Century Gothic" panose="020B0502020202020204" pitchFamily="34" charset="0"/>
            </a:endParaRPr>
          </a:p>
          <a:p>
            <a:r>
              <a:rPr lang="en-US" sz="2400" b="1" dirty="0">
                <a:solidFill>
                  <a:srgbClr val="002060"/>
                </a:solidFill>
                <a:latin typeface="Century Gothic" panose="020B0502020202020204" pitchFamily="34" charset="0"/>
              </a:rPr>
              <a:t>Survey Methodology, </a:t>
            </a:r>
            <a:r>
              <a:rPr lang="en-GB" sz="2400" b="1" dirty="0">
                <a:solidFill>
                  <a:srgbClr val="002060"/>
                </a:solidFill>
                <a:latin typeface="Century Gothic" panose="020B0502020202020204" pitchFamily="34" charset="0"/>
              </a:rPr>
              <a:t>Sample, Demographics and Survey Administration</a:t>
            </a:r>
            <a:endParaRPr lang="en-US" sz="2400" dirty="0">
              <a:latin typeface="Century Gothic" panose="020B0502020202020204" pitchFamily="34" charset="0"/>
            </a:endParaRPr>
          </a:p>
          <a:p>
            <a:endParaRPr lang="en-US" dirty="0"/>
          </a:p>
        </p:txBody>
      </p:sp>
      <p:sp>
        <p:nvSpPr>
          <p:cNvPr id="3" name="Title 2">
            <a:extLst>
              <a:ext uri="{FF2B5EF4-FFF2-40B4-BE49-F238E27FC236}">
                <a16:creationId xmlns:a16="http://schemas.microsoft.com/office/drawing/2014/main" id="{56DAEB4D-3AB7-4587-B785-984E9FD6A559}"/>
              </a:ext>
            </a:extLst>
          </p:cNvPr>
          <p:cNvSpPr>
            <a:spLocks noGrp="1"/>
          </p:cNvSpPr>
          <p:nvPr>
            <p:ph type="title"/>
          </p:nvPr>
        </p:nvSpPr>
        <p:spPr/>
        <p:txBody>
          <a:bodyPr/>
          <a:lstStyle/>
          <a:p>
            <a:r>
              <a:rPr lang="en-US" b="1" dirty="0">
                <a:solidFill>
                  <a:srgbClr val="002060"/>
                </a:solidFill>
              </a:rPr>
              <a:t>INTRODUCTION</a:t>
            </a:r>
            <a:endParaRPr lang="en-US" dirty="0"/>
          </a:p>
        </p:txBody>
      </p:sp>
      <p:sp>
        <p:nvSpPr>
          <p:cNvPr id="4" name="Slide Number Placeholder 3"/>
          <p:cNvSpPr>
            <a:spLocks noGrp="1"/>
          </p:cNvSpPr>
          <p:nvPr>
            <p:ph type="sldNum" sz="quarter" idx="12"/>
          </p:nvPr>
        </p:nvSpPr>
        <p:spPr/>
        <p:txBody>
          <a:bodyPr/>
          <a:lstStyle/>
          <a:p>
            <a:fld id="{5EEDB22F-4A2B-43E8-8DE7-D0EC24ABB9A3}" type="slidenum">
              <a:rPr lang="en-GB" smtClean="0"/>
              <a:t>4</a:t>
            </a:fld>
            <a:endParaRPr lang="en-GB"/>
          </a:p>
        </p:txBody>
      </p:sp>
    </p:spTree>
    <p:extLst>
      <p:ext uri="{BB962C8B-B14F-4D97-AF65-F5344CB8AC3E}">
        <p14:creationId xmlns:p14="http://schemas.microsoft.com/office/powerpoint/2010/main" val="3895425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215516" y="489381"/>
            <a:ext cx="8712968" cy="1208485"/>
          </a:xfrm>
        </p:spPr>
        <p:txBody>
          <a:bodyPr vert="horz" lIns="68580" tIns="34290" rIns="68580" bIns="34290" rtlCol="0" anchor="t">
            <a:noAutofit/>
          </a:bodyPr>
          <a:lstStyle/>
          <a:p>
            <a:pPr marL="342900" indent="-342900">
              <a:buFont typeface="Arial" panose="020B0604020202020204" pitchFamily="34" charset="0"/>
              <a:buChar char="•"/>
            </a:pPr>
            <a:r>
              <a:rPr lang="en-US" sz="2000" dirty="0">
                <a:solidFill>
                  <a:schemeClr val="tx1"/>
                </a:solidFill>
                <a:latin typeface="Century Gothic"/>
                <a:ea typeface="+mj-lt"/>
                <a:cs typeface="+mj-lt"/>
              </a:rPr>
              <a:t>Those who perceive betting as a good source of income halved in 2021, a majority being female respondents…people also bet less frequently and amount per bet has reduced.</a:t>
            </a:r>
            <a:br>
              <a:rPr lang="en-US" sz="2000" dirty="0">
                <a:solidFill>
                  <a:schemeClr val="tx1"/>
                </a:solidFill>
                <a:latin typeface="Century Gothic"/>
                <a:ea typeface="+mj-lt"/>
                <a:cs typeface="+mj-lt"/>
              </a:rPr>
            </a:br>
            <a:endParaRPr lang="en-US" sz="2000" dirty="0">
              <a:solidFill>
                <a:schemeClr val="tx1"/>
              </a:solidFill>
              <a:latin typeface="Century Gothic"/>
            </a:endParaRPr>
          </a:p>
        </p:txBody>
      </p:sp>
      <p:sp>
        <p:nvSpPr>
          <p:cNvPr id="7" name="TextBox 6">
            <a:extLst>
              <a:ext uri="{FF2B5EF4-FFF2-40B4-BE49-F238E27FC236}">
                <a16:creationId xmlns:a16="http://schemas.microsoft.com/office/drawing/2014/main" id="{56BCB071-D349-413E-9314-824DFEBB7D65}"/>
              </a:ext>
            </a:extLst>
          </p:cNvPr>
          <p:cNvSpPr txBox="1"/>
          <p:nvPr/>
        </p:nvSpPr>
        <p:spPr>
          <a:xfrm>
            <a:off x="5058642" y="2798618"/>
            <a:ext cx="1459922"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a:p>
        </p:txBody>
      </p:sp>
      <p:sp>
        <p:nvSpPr>
          <p:cNvPr id="8" name="TextBox 7">
            <a:extLst>
              <a:ext uri="{FF2B5EF4-FFF2-40B4-BE49-F238E27FC236}">
                <a16:creationId xmlns:a16="http://schemas.microsoft.com/office/drawing/2014/main" id="{26FD78B8-C3AC-4322-AD36-1F14F43D961E}"/>
              </a:ext>
            </a:extLst>
          </p:cNvPr>
          <p:cNvSpPr txBox="1"/>
          <p:nvPr/>
        </p:nvSpPr>
        <p:spPr>
          <a:xfrm>
            <a:off x="6903027" y="3500005"/>
            <a:ext cx="2204604" cy="6001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GB" sz="1350" b="1">
              <a:solidFill>
                <a:srgbClr val="2F5496"/>
              </a:solidFill>
              <a:latin typeface="Times New Roman"/>
              <a:cs typeface="Times New Roman"/>
            </a:endParaRPr>
          </a:p>
          <a:p>
            <a:endParaRPr lang="en-GB" sz="1050" b="1">
              <a:solidFill>
                <a:srgbClr val="2F5496"/>
              </a:solidFill>
              <a:cs typeface="Calibri"/>
            </a:endParaRPr>
          </a:p>
          <a:p>
            <a:endParaRPr lang="en-GB" sz="1050" b="1">
              <a:solidFill>
                <a:srgbClr val="2F5496"/>
              </a:solidFill>
              <a:cs typeface="Calibri"/>
            </a:endParaRPr>
          </a:p>
        </p:txBody>
      </p:sp>
      <p:sp>
        <p:nvSpPr>
          <p:cNvPr id="4" name="Slide Number Placeholder 3"/>
          <p:cNvSpPr>
            <a:spLocks noGrp="1"/>
          </p:cNvSpPr>
          <p:nvPr>
            <p:ph type="sldNum" sz="quarter" idx="12"/>
          </p:nvPr>
        </p:nvSpPr>
        <p:spPr>
          <a:xfrm>
            <a:off x="23010" y="6453337"/>
            <a:ext cx="876582" cy="360040"/>
          </a:xfrm>
        </p:spPr>
        <p:txBody>
          <a:bodyPr/>
          <a:lstStyle/>
          <a:p>
            <a:fld id="{5EEDB22F-4A2B-43E8-8DE7-D0EC24ABB9A3}" type="slidenum">
              <a:rPr lang="en-GB" smtClean="0"/>
              <a:t>40</a:t>
            </a:fld>
            <a:endParaRPr lang="en-GB"/>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22047" y="2608166"/>
            <a:ext cx="4364391" cy="3294142"/>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4572000" y="2608166"/>
            <a:ext cx="4284476" cy="3294142"/>
          </a:xfrm>
          <a:prstGeom prst="rect">
            <a:avLst/>
          </a:prstGeom>
        </p:spPr>
      </p:pic>
      <p:sp>
        <p:nvSpPr>
          <p:cNvPr id="12" name="Rectangle 11"/>
          <p:cNvSpPr/>
          <p:nvPr/>
        </p:nvSpPr>
        <p:spPr>
          <a:xfrm>
            <a:off x="5425699" y="2064832"/>
            <a:ext cx="2954655" cy="369332"/>
          </a:xfrm>
          <a:prstGeom prst="rect">
            <a:avLst/>
          </a:prstGeom>
        </p:spPr>
        <p:txBody>
          <a:bodyPr wrap="none">
            <a:spAutoFit/>
          </a:bodyPr>
          <a:lstStyle/>
          <a:p>
            <a:r>
              <a:rPr lang="en-GB" b="1" dirty="0">
                <a:latin typeface="Century Gothic" panose="020B0502020202020204" pitchFamily="34" charset="0"/>
                <a:ea typeface="Times New Roman" panose="02020603050405020304" pitchFamily="18" charset="0"/>
              </a:rPr>
              <a:t>(b): Frequency of betting</a:t>
            </a:r>
            <a:endParaRPr lang="en-US" dirty="0">
              <a:latin typeface="Century Gothic" panose="020B0502020202020204" pitchFamily="34" charset="0"/>
            </a:endParaRPr>
          </a:p>
        </p:txBody>
      </p:sp>
      <p:sp>
        <p:nvSpPr>
          <p:cNvPr id="13" name="Rectangle 12"/>
          <p:cNvSpPr/>
          <p:nvPr/>
        </p:nvSpPr>
        <p:spPr>
          <a:xfrm>
            <a:off x="309380" y="1896161"/>
            <a:ext cx="4572000" cy="584775"/>
          </a:xfrm>
          <a:prstGeom prst="rect">
            <a:avLst/>
          </a:prstGeom>
        </p:spPr>
        <p:txBody>
          <a:bodyPr>
            <a:spAutoFit/>
          </a:bodyPr>
          <a:lstStyle/>
          <a:p>
            <a:r>
              <a:rPr lang="en-US" sz="1600" b="1" dirty="0">
                <a:latin typeface="Century Gothic" panose="020B0502020202020204" pitchFamily="34" charset="0"/>
              </a:rPr>
              <a:t>(a) Those Perceiving Betting a good source of income</a:t>
            </a:r>
          </a:p>
        </p:txBody>
      </p:sp>
    </p:spTree>
    <p:extLst>
      <p:ext uri="{BB962C8B-B14F-4D97-AF65-F5344CB8AC3E}">
        <p14:creationId xmlns:p14="http://schemas.microsoft.com/office/powerpoint/2010/main" val="3356120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FACADB7-9585-431C-87C8-177DC9D585F4}"/>
              </a:ext>
            </a:extLst>
          </p:cNvPr>
          <p:cNvSpPr txBox="1"/>
          <p:nvPr/>
        </p:nvSpPr>
        <p:spPr>
          <a:xfrm>
            <a:off x="1418350" y="3506628"/>
            <a:ext cx="7436644" cy="1015663"/>
          </a:xfrm>
          <a:prstGeom prst="rect">
            <a:avLst/>
          </a:prstGeom>
          <a:noFill/>
        </p:spPr>
        <p:txBody>
          <a:bodyPr wrap="square">
            <a:spAutoFit/>
          </a:bodyPr>
          <a:lstStyle/>
          <a:p>
            <a:r>
              <a:rPr lang="en-GB" sz="3000" b="1" i="1">
                <a:solidFill>
                  <a:srgbClr val="FFC000"/>
                </a:solidFill>
                <a:latin typeface="WordVisi_MSFontService"/>
              </a:rPr>
              <a:t>Dividends of inclusive finance for enhanced Sustainable Financial Health</a:t>
            </a:r>
            <a:endParaRPr lang="en-GB" sz="3000"/>
          </a:p>
        </p:txBody>
      </p:sp>
      <p:sp>
        <p:nvSpPr>
          <p:cNvPr id="2" name="TextBox 1">
            <a:extLst>
              <a:ext uri="{FF2B5EF4-FFF2-40B4-BE49-F238E27FC236}">
                <a16:creationId xmlns:a16="http://schemas.microsoft.com/office/drawing/2014/main" id="{6DD593B4-4ECC-4014-A738-DAB890B61C21}"/>
              </a:ext>
            </a:extLst>
          </p:cNvPr>
          <p:cNvSpPr txBox="1"/>
          <p:nvPr/>
        </p:nvSpPr>
        <p:spPr>
          <a:xfrm>
            <a:off x="1408600" y="2823475"/>
            <a:ext cx="4657763" cy="1477328"/>
          </a:xfrm>
          <a:prstGeom prst="rect">
            <a:avLst/>
          </a:prstGeom>
          <a:noFill/>
        </p:spPr>
        <p:txBody>
          <a:bodyPr wrap="square" rtlCol="0">
            <a:spAutoFit/>
          </a:bodyPr>
          <a:lstStyle/>
          <a:p>
            <a:r>
              <a:rPr lang="en-GB" sz="4500"/>
              <a:t>Impact dimensions</a:t>
            </a:r>
          </a:p>
        </p:txBody>
      </p:sp>
      <p:pic>
        <p:nvPicPr>
          <p:cNvPr id="3" name="Picture 3" descr="Text&#10;&#10;Description automatically generated">
            <a:extLst>
              <a:ext uri="{FF2B5EF4-FFF2-40B4-BE49-F238E27FC236}">
                <a16:creationId xmlns:a16="http://schemas.microsoft.com/office/drawing/2014/main" id="{B8A976B8-F710-4BD0-B1A4-BDD09EAB9503}"/>
              </a:ext>
            </a:extLst>
          </p:cNvPr>
          <p:cNvPicPr>
            <a:picLocks noChangeAspect="1"/>
          </p:cNvPicPr>
          <p:nvPr/>
        </p:nvPicPr>
        <p:blipFill>
          <a:blip r:embed="rId3"/>
          <a:stretch>
            <a:fillRect/>
          </a:stretch>
        </p:blipFill>
        <p:spPr>
          <a:xfrm>
            <a:off x="31062" y="908720"/>
            <a:ext cx="9005434" cy="4826980"/>
          </a:xfrm>
          <a:prstGeom prst="rect">
            <a:avLst/>
          </a:prstGeom>
        </p:spPr>
      </p:pic>
      <p:sp>
        <p:nvSpPr>
          <p:cNvPr id="4" name="Slide Number Placeholder 3"/>
          <p:cNvSpPr>
            <a:spLocks noGrp="1"/>
          </p:cNvSpPr>
          <p:nvPr>
            <p:ph type="sldNum" sz="quarter" idx="12"/>
          </p:nvPr>
        </p:nvSpPr>
        <p:spPr>
          <a:xfrm>
            <a:off x="23010" y="6453336"/>
            <a:ext cx="516542" cy="404664"/>
          </a:xfrm>
        </p:spPr>
        <p:txBody>
          <a:bodyPr/>
          <a:lstStyle/>
          <a:p>
            <a:fld id="{5EEDB22F-4A2B-43E8-8DE7-D0EC24ABB9A3}" type="slidenum">
              <a:rPr lang="en-GB" smtClean="0"/>
              <a:t>41</a:t>
            </a:fld>
            <a:endParaRPr lang="en-GB" dirty="0"/>
          </a:p>
        </p:txBody>
      </p:sp>
    </p:spTree>
    <p:extLst>
      <p:ext uri="{BB962C8B-B14F-4D97-AF65-F5344CB8AC3E}">
        <p14:creationId xmlns:p14="http://schemas.microsoft.com/office/powerpoint/2010/main" val="4088617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358957" y="580064"/>
            <a:ext cx="8461515" cy="976728"/>
          </a:xfrm>
        </p:spPr>
        <p:txBody>
          <a:bodyPr vert="horz" lIns="68580" tIns="34290" rIns="68580" bIns="34290" rtlCol="0" anchor="t">
            <a:noAutofit/>
          </a:bodyPr>
          <a:lstStyle/>
          <a:p>
            <a:pPr marL="214313" indent="-214313">
              <a:buFont typeface="Wingdings"/>
              <a:buChar char="§"/>
            </a:pPr>
            <a:r>
              <a:rPr lang="en-US" sz="2000" dirty="0">
                <a:solidFill>
                  <a:schemeClr val="tx1">
                    <a:lumMod val="95000"/>
                    <a:lumOff val="5000"/>
                  </a:schemeClr>
                </a:solidFill>
                <a:latin typeface="Century Gothic"/>
              </a:rPr>
              <a:t>Putting food on the table was a key life priority for Kenyans, with overall food vulnerability increasing in 2021 – 12% of respondents reported that they often slept without food in 2021</a:t>
            </a:r>
            <a:br>
              <a:rPr lang="en-US" sz="2000" dirty="0">
                <a:solidFill>
                  <a:schemeClr val="tx1">
                    <a:lumMod val="95000"/>
                    <a:lumOff val="5000"/>
                  </a:schemeClr>
                </a:solidFill>
                <a:latin typeface="Century Gothic"/>
              </a:rPr>
            </a:br>
            <a:endParaRPr lang="en-US" sz="2000" dirty="0">
              <a:solidFill>
                <a:schemeClr val="tx1">
                  <a:lumMod val="95000"/>
                  <a:lumOff val="5000"/>
                </a:schemeClr>
              </a:solidFill>
              <a:latin typeface="Century Gothic"/>
              <a:cs typeface="Calibri Light"/>
            </a:endParaRPr>
          </a:p>
        </p:txBody>
      </p:sp>
      <p:graphicFrame>
        <p:nvGraphicFramePr>
          <p:cNvPr id="6" name="Content Placeholder 5">
            <a:extLst>
              <a:ext uri="{FF2B5EF4-FFF2-40B4-BE49-F238E27FC236}">
                <a16:creationId xmlns:a16="http://schemas.microsoft.com/office/drawing/2014/main" id="{4C3EE8B1-A137-4ACD-9169-9148B54CF7CA}"/>
              </a:ext>
            </a:extLst>
          </p:cNvPr>
          <p:cNvGraphicFramePr>
            <a:graphicFrameLocks noGrp="1"/>
          </p:cNvGraphicFramePr>
          <p:nvPr>
            <p:ph idx="1"/>
            <p:extLst>
              <p:ext uri="{D42A27DB-BD31-4B8C-83A1-F6EECF244321}">
                <p14:modId xmlns:p14="http://schemas.microsoft.com/office/powerpoint/2010/main" val="382287885"/>
              </p:ext>
            </p:extLst>
          </p:nvPr>
        </p:nvGraphicFramePr>
        <p:xfrm>
          <a:off x="445700" y="2209510"/>
          <a:ext cx="4094984" cy="3431509"/>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AEC08E26-D131-48E2-BE8E-760BA529A31E}"/>
              </a:ext>
            </a:extLst>
          </p:cNvPr>
          <p:cNvSpPr txBox="1"/>
          <p:nvPr/>
        </p:nvSpPr>
        <p:spPr>
          <a:xfrm rot="16200000">
            <a:off x="-595712" y="3076674"/>
            <a:ext cx="2420856" cy="553998"/>
          </a:xfrm>
          <a:prstGeom prst="rect">
            <a:avLst/>
          </a:prstGeom>
          <a:noFill/>
        </p:spPr>
        <p:txBody>
          <a:bodyPr wrap="none" rtlCol="0">
            <a:spAutoFit/>
          </a:bodyPr>
          <a:lstStyle/>
          <a:p>
            <a:r>
              <a:rPr lang="en-GB" sz="3000">
                <a:solidFill>
                  <a:schemeClr val="bg1"/>
                </a:solidFill>
                <a:latin typeface="Century Gothic" panose="020B0502020202020204" pitchFamily="34" charset="0"/>
              </a:rPr>
              <a:t>Life priorities</a:t>
            </a:r>
          </a:p>
        </p:txBody>
      </p:sp>
      <p:sp>
        <p:nvSpPr>
          <p:cNvPr id="5" name="Slide Number Placeholder 4"/>
          <p:cNvSpPr>
            <a:spLocks noGrp="1"/>
          </p:cNvSpPr>
          <p:nvPr>
            <p:ph type="sldNum" sz="quarter" idx="12"/>
          </p:nvPr>
        </p:nvSpPr>
        <p:spPr>
          <a:xfrm>
            <a:off x="23010" y="6453336"/>
            <a:ext cx="591705" cy="404664"/>
          </a:xfrm>
        </p:spPr>
        <p:txBody>
          <a:bodyPr/>
          <a:lstStyle/>
          <a:p>
            <a:fld id="{5EEDB22F-4A2B-43E8-8DE7-D0EC24ABB9A3}" type="slidenum">
              <a:rPr lang="en-GB" smtClean="0"/>
              <a:t>42</a:t>
            </a:fld>
            <a:endParaRPr lang="en-GB" dirty="0"/>
          </a:p>
        </p:txBody>
      </p:sp>
      <p:sp>
        <p:nvSpPr>
          <p:cNvPr id="9" name="TextBox 8"/>
          <p:cNvSpPr txBox="1"/>
          <p:nvPr/>
        </p:nvSpPr>
        <p:spPr>
          <a:xfrm>
            <a:off x="614715" y="1840178"/>
            <a:ext cx="3176229" cy="369332"/>
          </a:xfrm>
          <a:prstGeom prst="rect">
            <a:avLst/>
          </a:prstGeom>
          <a:noFill/>
        </p:spPr>
        <p:txBody>
          <a:bodyPr wrap="square" rtlCol="0">
            <a:spAutoFit/>
          </a:bodyPr>
          <a:lstStyle/>
          <a:p>
            <a:r>
              <a:rPr lang="en-US" b="1" dirty="0"/>
              <a:t>Life Goals</a:t>
            </a:r>
          </a:p>
        </p:txBody>
      </p:sp>
      <p:sp>
        <p:nvSpPr>
          <p:cNvPr id="15" name="TextBox 14"/>
          <p:cNvSpPr txBox="1"/>
          <p:nvPr/>
        </p:nvSpPr>
        <p:spPr>
          <a:xfrm>
            <a:off x="5364088" y="1871835"/>
            <a:ext cx="3176229" cy="369332"/>
          </a:xfrm>
          <a:prstGeom prst="rect">
            <a:avLst/>
          </a:prstGeom>
          <a:noFill/>
        </p:spPr>
        <p:txBody>
          <a:bodyPr wrap="square" rtlCol="0">
            <a:spAutoFit/>
          </a:bodyPr>
          <a:lstStyle/>
          <a:p>
            <a:r>
              <a:rPr lang="en-US" b="1" dirty="0"/>
              <a:t>Food Vulnerability</a:t>
            </a:r>
          </a:p>
        </p:txBody>
      </p:sp>
      <p:graphicFrame>
        <p:nvGraphicFramePr>
          <p:cNvPr id="10" name="Content Placeholder 5">
            <a:extLst>
              <a:ext uri="{FF2B5EF4-FFF2-40B4-BE49-F238E27FC236}">
                <a16:creationId xmlns:a16="http://schemas.microsoft.com/office/drawing/2014/main" id="{8266F2E7-4639-4E7D-B0D1-8CA0D42B91B9}"/>
              </a:ext>
            </a:extLst>
          </p:cNvPr>
          <p:cNvGraphicFramePr>
            <a:graphicFrameLocks/>
          </p:cNvGraphicFramePr>
          <p:nvPr>
            <p:extLst>
              <p:ext uri="{D42A27DB-BD31-4B8C-83A1-F6EECF244321}">
                <p14:modId xmlns:p14="http://schemas.microsoft.com/office/powerpoint/2010/main" val="2459990931"/>
              </p:ext>
            </p:extLst>
          </p:nvPr>
        </p:nvGraphicFramePr>
        <p:xfrm>
          <a:off x="4723574" y="2209510"/>
          <a:ext cx="4240914" cy="3431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433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3C2DF-B209-4F3B-BF81-1F2DE00271A6}"/>
              </a:ext>
            </a:extLst>
          </p:cNvPr>
          <p:cNvSpPr>
            <a:spLocks noGrp="1"/>
          </p:cNvSpPr>
          <p:nvPr>
            <p:ph type="title"/>
          </p:nvPr>
        </p:nvSpPr>
        <p:spPr>
          <a:xfrm>
            <a:off x="325112" y="584344"/>
            <a:ext cx="8533523" cy="1044456"/>
          </a:xfrm>
        </p:spPr>
        <p:txBody>
          <a:bodyPr vert="horz" lIns="68580" tIns="34290" rIns="68580" bIns="34290" rtlCol="0" anchor="t">
            <a:noAutofit/>
          </a:bodyPr>
          <a:lstStyle/>
          <a:p>
            <a:pPr marL="342900" indent="-342900">
              <a:buFont typeface="Arial" panose="020B0604020202020204" pitchFamily="34" charset="0"/>
              <a:buChar char="•"/>
            </a:pPr>
            <a:r>
              <a:rPr lang="en-US" sz="2000" dirty="0">
                <a:latin typeface="Century Gothic"/>
              </a:rPr>
              <a:t>The number of respondents who reported financial needs to deal with a shock increased 67.1% in 2021 from 36.2 % in 2019 – the main shock being health related</a:t>
            </a:r>
            <a:br>
              <a:rPr lang="en-US" sz="2000" dirty="0">
                <a:latin typeface="Century Gothic"/>
              </a:rPr>
            </a:br>
            <a:endParaRPr lang="en-US" sz="2000" dirty="0">
              <a:latin typeface="Century Gothic"/>
              <a:cs typeface="Calibri Light"/>
            </a:endParaRPr>
          </a:p>
        </p:txBody>
      </p:sp>
      <p:sp>
        <p:nvSpPr>
          <p:cNvPr id="22" name="TextBox 21">
            <a:extLst>
              <a:ext uri="{FF2B5EF4-FFF2-40B4-BE49-F238E27FC236}">
                <a16:creationId xmlns:a16="http://schemas.microsoft.com/office/drawing/2014/main" id="{AEC08E26-D131-48E2-BE8E-760BA529A31E}"/>
              </a:ext>
            </a:extLst>
          </p:cNvPr>
          <p:cNvSpPr txBox="1"/>
          <p:nvPr/>
        </p:nvSpPr>
        <p:spPr>
          <a:xfrm rot="16200000">
            <a:off x="-933142" y="3076674"/>
            <a:ext cx="3095719" cy="553998"/>
          </a:xfrm>
          <a:prstGeom prst="rect">
            <a:avLst/>
          </a:prstGeom>
          <a:noFill/>
        </p:spPr>
        <p:txBody>
          <a:bodyPr wrap="none" rtlCol="0">
            <a:spAutoFit/>
          </a:bodyPr>
          <a:lstStyle/>
          <a:p>
            <a:r>
              <a:rPr lang="en-GB" sz="3000">
                <a:solidFill>
                  <a:schemeClr val="bg1"/>
                </a:solidFill>
                <a:latin typeface="Century Gothic" panose="020B0502020202020204" pitchFamily="34" charset="0"/>
              </a:rPr>
              <a:t>Financial needs</a:t>
            </a:r>
          </a:p>
        </p:txBody>
      </p:sp>
      <p:cxnSp>
        <p:nvCxnSpPr>
          <p:cNvPr id="7" name="Straight Arrow Connector 6">
            <a:extLst>
              <a:ext uri="{FF2B5EF4-FFF2-40B4-BE49-F238E27FC236}">
                <a16:creationId xmlns:a16="http://schemas.microsoft.com/office/drawing/2014/main" id="{1C4A7074-D0F7-4A4D-8B4B-97F4C9A778B8}"/>
              </a:ext>
            </a:extLst>
          </p:cNvPr>
          <p:cNvCxnSpPr>
            <a:cxnSpLocks/>
          </p:cNvCxnSpPr>
          <p:nvPr/>
        </p:nvCxnSpPr>
        <p:spPr>
          <a:xfrm flipV="1">
            <a:off x="2494519" y="2924944"/>
            <a:ext cx="255182" cy="669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5">
            <a:extLst>
              <a:ext uri="{FF2B5EF4-FFF2-40B4-BE49-F238E27FC236}">
                <a16:creationId xmlns:a16="http://schemas.microsoft.com/office/drawing/2014/main" id="{40051A7C-737A-470C-B840-48B6816E0CE2}"/>
              </a:ext>
            </a:extLst>
          </p:cNvPr>
          <p:cNvGraphicFramePr>
            <a:graphicFrameLocks noGrp="1"/>
          </p:cNvGraphicFramePr>
          <p:nvPr>
            <p:ph idx="1"/>
            <p:extLst>
              <p:ext uri="{D42A27DB-BD31-4B8C-83A1-F6EECF244321}">
                <p14:modId xmlns:p14="http://schemas.microsoft.com/office/powerpoint/2010/main" val="3320121790"/>
              </p:ext>
            </p:extLst>
          </p:nvPr>
        </p:nvGraphicFramePr>
        <p:xfrm>
          <a:off x="467544" y="2148195"/>
          <a:ext cx="4309133" cy="3533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5">
            <a:extLst>
              <a:ext uri="{FF2B5EF4-FFF2-40B4-BE49-F238E27FC236}">
                <a16:creationId xmlns:a16="http://schemas.microsoft.com/office/drawing/2014/main" id="{CE041A90-41A2-49FE-808D-50B9AEC07AED}"/>
              </a:ext>
            </a:extLst>
          </p:cNvPr>
          <p:cNvGraphicFramePr>
            <a:graphicFrameLocks/>
          </p:cNvGraphicFramePr>
          <p:nvPr>
            <p:extLst>
              <p:ext uri="{D42A27DB-BD31-4B8C-83A1-F6EECF244321}">
                <p14:modId xmlns:p14="http://schemas.microsoft.com/office/powerpoint/2010/main" val="4121730462"/>
              </p:ext>
            </p:extLst>
          </p:nvPr>
        </p:nvGraphicFramePr>
        <p:xfrm>
          <a:off x="4867382" y="2181002"/>
          <a:ext cx="4100619" cy="3500771"/>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a:xfrm>
            <a:off x="23010" y="6453336"/>
            <a:ext cx="516542" cy="404664"/>
          </a:xfrm>
        </p:spPr>
        <p:txBody>
          <a:bodyPr/>
          <a:lstStyle/>
          <a:p>
            <a:fld id="{5EEDB22F-4A2B-43E8-8DE7-D0EC24ABB9A3}" type="slidenum">
              <a:rPr lang="en-GB" smtClean="0"/>
              <a:t>43</a:t>
            </a:fld>
            <a:endParaRPr lang="en-GB"/>
          </a:p>
        </p:txBody>
      </p:sp>
    </p:spTree>
    <p:extLst>
      <p:ext uri="{BB962C8B-B14F-4D97-AF65-F5344CB8AC3E}">
        <p14:creationId xmlns:p14="http://schemas.microsoft.com/office/powerpoint/2010/main" val="90152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EC08E26-D131-48E2-BE8E-760BA529A31E}"/>
              </a:ext>
            </a:extLst>
          </p:cNvPr>
          <p:cNvSpPr txBox="1"/>
          <p:nvPr/>
        </p:nvSpPr>
        <p:spPr>
          <a:xfrm rot="16200000">
            <a:off x="-880241" y="3076674"/>
            <a:ext cx="2989921" cy="553998"/>
          </a:xfrm>
          <a:prstGeom prst="rect">
            <a:avLst/>
          </a:prstGeom>
          <a:noFill/>
        </p:spPr>
        <p:txBody>
          <a:bodyPr wrap="none" rtlCol="0">
            <a:spAutoFit/>
          </a:bodyPr>
          <a:lstStyle/>
          <a:p>
            <a:r>
              <a:rPr lang="en-GB" sz="3000">
                <a:solidFill>
                  <a:schemeClr val="bg1"/>
                </a:solidFill>
                <a:latin typeface="Century Gothic" panose="020B0502020202020204" pitchFamily="34" charset="0"/>
              </a:rPr>
              <a:t>Meeting needs</a:t>
            </a:r>
          </a:p>
        </p:txBody>
      </p:sp>
      <p:sp>
        <p:nvSpPr>
          <p:cNvPr id="7" name="TextBox 6">
            <a:extLst>
              <a:ext uri="{FF2B5EF4-FFF2-40B4-BE49-F238E27FC236}">
                <a16:creationId xmlns:a16="http://schemas.microsoft.com/office/drawing/2014/main" id="{812E2E86-7423-499C-82F2-961A09393BCC}"/>
              </a:ext>
            </a:extLst>
          </p:cNvPr>
          <p:cNvSpPr txBox="1"/>
          <p:nvPr/>
        </p:nvSpPr>
        <p:spPr>
          <a:xfrm>
            <a:off x="611560" y="958661"/>
            <a:ext cx="8397503" cy="7617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GB" sz="1500" dirty="0">
                <a:latin typeface="Century Gothic"/>
              </a:rPr>
              <a:t>Use of formal solutions declined by almost half in meeting all 3 financial needs</a:t>
            </a:r>
            <a:endParaRPr lang="en-US" sz="1500" dirty="0">
              <a:latin typeface="Century Gothic"/>
            </a:endParaRPr>
          </a:p>
          <a:p>
            <a:pPr marL="214313" indent="-214313">
              <a:buFont typeface="Arial"/>
              <a:buChar char="•"/>
            </a:pPr>
            <a:r>
              <a:rPr lang="en-GB" sz="1500" dirty="0">
                <a:latin typeface="Century Gothic"/>
              </a:rPr>
              <a:t>Decline in use of informal solutions in dealing with day to day needs and shocks but increased for future investments</a:t>
            </a: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44</a:t>
            </a:fld>
            <a:endParaRPr lang="en-GB"/>
          </a:p>
        </p:txBody>
      </p:sp>
      <p:pic>
        <p:nvPicPr>
          <p:cNvPr id="11" name="Picture 10">
            <a:extLst>
              <a:ext uri="{FF2B5EF4-FFF2-40B4-BE49-F238E27FC236}">
                <a16:creationId xmlns:a16="http://schemas.microsoft.com/office/drawing/2014/main" id="{D399238B-FEF3-47BC-96C8-18C074111EB6}"/>
              </a:ext>
            </a:extLst>
          </p:cNvPr>
          <p:cNvPicPr>
            <a:picLocks noChangeAspect="1"/>
          </p:cNvPicPr>
          <p:nvPr/>
        </p:nvPicPr>
        <p:blipFill>
          <a:blip r:embed="rId3"/>
          <a:stretch>
            <a:fillRect/>
          </a:stretch>
        </p:blipFill>
        <p:spPr>
          <a:xfrm>
            <a:off x="354801" y="5222756"/>
            <a:ext cx="7997025" cy="418334"/>
          </a:xfrm>
          <a:prstGeom prst="rect">
            <a:avLst/>
          </a:prstGeom>
        </p:spPr>
      </p:pic>
      <p:graphicFrame>
        <p:nvGraphicFramePr>
          <p:cNvPr id="12" name="Chart 11">
            <a:extLst>
              <a:ext uri="{FF2B5EF4-FFF2-40B4-BE49-F238E27FC236}">
                <a16:creationId xmlns:a16="http://schemas.microsoft.com/office/drawing/2014/main" id="{CC910203-3844-41E3-AA0A-861C0ED2119D}"/>
              </a:ext>
            </a:extLst>
          </p:cNvPr>
          <p:cNvGraphicFramePr/>
          <p:nvPr>
            <p:extLst>
              <p:ext uri="{D42A27DB-BD31-4B8C-83A1-F6EECF244321}">
                <p14:modId xmlns:p14="http://schemas.microsoft.com/office/powerpoint/2010/main" val="4288923835"/>
              </p:ext>
            </p:extLst>
          </p:nvPr>
        </p:nvGraphicFramePr>
        <p:xfrm>
          <a:off x="317284" y="2021398"/>
          <a:ext cx="2637862" cy="3063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26312387-BB76-457F-BE99-38BFB7B8392E}"/>
              </a:ext>
            </a:extLst>
          </p:cNvPr>
          <p:cNvGraphicFramePr/>
          <p:nvPr>
            <p:extLst>
              <p:ext uri="{D42A27DB-BD31-4B8C-83A1-F6EECF244321}">
                <p14:modId xmlns:p14="http://schemas.microsoft.com/office/powerpoint/2010/main" val="42732565"/>
              </p:ext>
            </p:extLst>
          </p:nvPr>
        </p:nvGraphicFramePr>
        <p:xfrm>
          <a:off x="3129770" y="1994498"/>
          <a:ext cx="2664296" cy="3090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F065D37A-107B-4D96-BA89-4A360E32F38E}"/>
              </a:ext>
            </a:extLst>
          </p:cNvPr>
          <p:cNvGraphicFramePr/>
          <p:nvPr>
            <p:extLst>
              <p:ext uri="{D42A27DB-BD31-4B8C-83A1-F6EECF244321}">
                <p14:modId xmlns:p14="http://schemas.microsoft.com/office/powerpoint/2010/main" val="3273646855"/>
              </p:ext>
            </p:extLst>
          </p:nvPr>
        </p:nvGraphicFramePr>
        <p:xfrm>
          <a:off x="5968690" y="1994498"/>
          <a:ext cx="2707766" cy="30906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86650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9A5954-8DF4-4688-ADF7-EF7EC502D429}"/>
              </a:ext>
            </a:extLst>
          </p:cNvPr>
          <p:cNvSpPr txBox="1"/>
          <p:nvPr/>
        </p:nvSpPr>
        <p:spPr>
          <a:xfrm rot="16200000">
            <a:off x="-1459510" y="2943151"/>
            <a:ext cx="4180225" cy="392415"/>
          </a:xfrm>
          <a:prstGeom prst="rect">
            <a:avLst/>
          </a:prstGeom>
          <a:noFill/>
        </p:spPr>
        <p:txBody>
          <a:bodyPr wrap="square" lIns="68580" tIns="34290" rIns="68580" bIns="34290" rtlCol="0" anchor="t">
            <a:spAutoFit/>
          </a:bodyPr>
          <a:lstStyle/>
          <a:p>
            <a:r>
              <a:rPr lang="en-GB" sz="2100">
                <a:solidFill>
                  <a:schemeClr val="bg1"/>
                </a:solidFill>
                <a:latin typeface="Century Gothic"/>
              </a:rPr>
              <a:t>Financial health and Optimism </a:t>
            </a:r>
            <a:endParaRPr lang="en-GB" sz="2100">
              <a:solidFill>
                <a:schemeClr val="bg1"/>
              </a:solidFill>
              <a:latin typeface="Century Gothic" panose="020B0502020202020204" pitchFamily="34" charset="0"/>
            </a:endParaRPr>
          </a:p>
        </p:txBody>
      </p:sp>
      <p:graphicFrame>
        <p:nvGraphicFramePr>
          <p:cNvPr id="7" name="Chart 6">
            <a:extLst>
              <a:ext uri="{FF2B5EF4-FFF2-40B4-BE49-F238E27FC236}">
                <a16:creationId xmlns:a16="http://schemas.microsoft.com/office/drawing/2014/main" id="{AFB42787-7E42-4CEB-8501-21D3654B5D36}"/>
              </a:ext>
            </a:extLst>
          </p:cNvPr>
          <p:cNvGraphicFramePr/>
          <p:nvPr>
            <p:extLst>
              <p:ext uri="{D42A27DB-BD31-4B8C-83A1-F6EECF244321}">
                <p14:modId xmlns:p14="http://schemas.microsoft.com/office/powerpoint/2010/main" val="2367660582"/>
              </p:ext>
            </p:extLst>
          </p:nvPr>
        </p:nvGraphicFramePr>
        <p:xfrm>
          <a:off x="346325" y="1925539"/>
          <a:ext cx="4172242" cy="379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53D5B481-88B1-44F6-ABF1-0E3685417A0E}"/>
              </a:ext>
            </a:extLst>
          </p:cNvPr>
          <p:cNvGraphicFramePr/>
          <p:nvPr>
            <p:extLst>
              <p:ext uri="{D42A27DB-BD31-4B8C-83A1-F6EECF244321}">
                <p14:modId xmlns:p14="http://schemas.microsoft.com/office/powerpoint/2010/main" val="104921246"/>
              </p:ext>
            </p:extLst>
          </p:nvPr>
        </p:nvGraphicFramePr>
        <p:xfrm>
          <a:off x="4606636" y="1925539"/>
          <a:ext cx="4285843" cy="370698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F93B3443-56A9-489C-B224-CEE6550C6F18}"/>
              </a:ext>
            </a:extLst>
          </p:cNvPr>
          <p:cNvSpPr txBox="1"/>
          <p:nvPr/>
        </p:nvSpPr>
        <p:spPr>
          <a:xfrm>
            <a:off x="192445" y="585011"/>
            <a:ext cx="8892480"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Sans-Serif"/>
              <a:buChar char="•"/>
            </a:pPr>
            <a:r>
              <a:rPr lang="en-GB" dirty="0">
                <a:solidFill>
                  <a:schemeClr val="tx1">
                    <a:lumMod val="95000"/>
                    <a:lumOff val="5000"/>
                  </a:schemeClr>
                </a:solidFill>
                <a:latin typeface="Century Gothic" panose="020B0502020202020204" pitchFamily="34" charset="0"/>
              </a:rPr>
              <a:t>Overall, financial health index declined in 2021compared to 2019, mainly on account of inability to meet day to day needs and coping with shocks. There is however optimism about investing more for their future. </a:t>
            </a:r>
            <a:endParaRPr lang="en-US" dirty="0">
              <a:solidFill>
                <a:schemeClr val="tx1">
                  <a:lumMod val="95000"/>
                  <a:lumOff val="5000"/>
                </a:schemeClr>
              </a:solidFill>
              <a:latin typeface="Century Gothic" panose="020B0502020202020204" pitchFamily="34" charset="0"/>
              <a:cs typeface="Calibri"/>
            </a:endParaRPr>
          </a:p>
        </p:txBody>
      </p:sp>
      <p:sp>
        <p:nvSpPr>
          <p:cNvPr id="2" name="Slide Number Placeholder 1"/>
          <p:cNvSpPr>
            <a:spLocks noGrp="1"/>
          </p:cNvSpPr>
          <p:nvPr>
            <p:ph type="sldNum" sz="quarter" idx="12"/>
          </p:nvPr>
        </p:nvSpPr>
        <p:spPr>
          <a:xfrm>
            <a:off x="23010" y="6453336"/>
            <a:ext cx="516542" cy="404664"/>
          </a:xfrm>
        </p:spPr>
        <p:txBody>
          <a:bodyPr/>
          <a:lstStyle/>
          <a:p>
            <a:fld id="{5EEDB22F-4A2B-43E8-8DE7-D0EC24ABB9A3}" type="slidenum">
              <a:rPr lang="en-GB" smtClean="0"/>
              <a:t>45</a:t>
            </a:fld>
            <a:endParaRPr lang="en-GB" dirty="0"/>
          </a:p>
        </p:txBody>
      </p:sp>
    </p:spTree>
    <p:extLst>
      <p:ext uri="{BB962C8B-B14F-4D97-AF65-F5344CB8AC3E}">
        <p14:creationId xmlns:p14="http://schemas.microsoft.com/office/powerpoint/2010/main" val="2399671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692696"/>
            <a:ext cx="6552728" cy="646331"/>
          </a:xfrm>
          <a:prstGeom prst="rect">
            <a:avLst/>
          </a:prstGeom>
          <a:noFill/>
        </p:spPr>
        <p:txBody>
          <a:bodyPr wrap="square" rtlCol="0">
            <a:spAutoFit/>
          </a:bodyPr>
          <a:lstStyle/>
          <a:p>
            <a:r>
              <a:rPr lang="en-US" sz="3600" dirty="0">
                <a:latin typeface="Century Gothic" panose="020B0502020202020204" pitchFamily="34" charset="0"/>
              </a:rPr>
              <a:t>Summary and Conclusions</a:t>
            </a:r>
          </a:p>
        </p:txBody>
      </p:sp>
      <p:sp>
        <p:nvSpPr>
          <p:cNvPr id="2" name="Slide Number Placeholder 1"/>
          <p:cNvSpPr>
            <a:spLocks noGrp="1"/>
          </p:cNvSpPr>
          <p:nvPr>
            <p:ph type="sldNum" sz="quarter" idx="12"/>
          </p:nvPr>
        </p:nvSpPr>
        <p:spPr>
          <a:xfrm>
            <a:off x="23010" y="6453336"/>
            <a:ext cx="588550" cy="404664"/>
          </a:xfrm>
        </p:spPr>
        <p:txBody>
          <a:bodyPr/>
          <a:lstStyle/>
          <a:p>
            <a:fld id="{5EEDB22F-4A2B-43E8-8DE7-D0EC24ABB9A3}" type="slidenum">
              <a:rPr lang="en-GB" smtClean="0"/>
              <a:t>46</a:t>
            </a:fld>
            <a:endParaRPr lang="en-GB" dirty="0"/>
          </a:p>
        </p:txBody>
      </p:sp>
      <p:sp>
        <p:nvSpPr>
          <p:cNvPr id="5" name="Rectangle 4"/>
          <p:cNvSpPr/>
          <p:nvPr/>
        </p:nvSpPr>
        <p:spPr>
          <a:xfrm>
            <a:off x="358957" y="1772816"/>
            <a:ext cx="8640960" cy="4093428"/>
          </a:xfrm>
          <a:prstGeom prst="rect">
            <a:avLst/>
          </a:prstGeom>
        </p:spPr>
        <p:txBody>
          <a:bodyPr wrap="square">
            <a:spAutoFit/>
          </a:bodyPr>
          <a:lstStyle/>
          <a:p>
            <a:pPr marL="285750" indent="-285750">
              <a:buFont typeface="Arial" panose="020B0604020202020204" pitchFamily="34" charset="0"/>
              <a:buChar char="•"/>
            </a:pPr>
            <a:r>
              <a:rPr lang="en-US" sz="2000" dirty="0">
                <a:latin typeface="Century Gothic" panose="020B0502020202020204" pitchFamily="34" charset="0"/>
              </a:rPr>
              <a:t>The 2021 FinAccess Survey provide very rich data and indicators for tracking developments in the financial inclusion space in terms of changing consumer behaviour, technological innovations, policy changes, demographic dynamics, entry of new players as well as globalization of economies. </a:t>
            </a:r>
          </a:p>
          <a:p>
            <a:pPr marL="285750" indent="-285750">
              <a:buFont typeface="Arial" panose="020B0604020202020204" pitchFamily="34" charset="0"/>
              <a:buChar char="•"/>
            </a:pPr>
            <a:endParaRPr lang="en-US" sz="2000" dirty="0">
              <a:latin typeface="Century Gothic" panose="020B0502020202020204" pitchFamily="34" charset="0"/>
            </a:endParaRPr>
          </a:p>
          <a:p>
            <a:pPr marL="285750" indent="-285750">
              <a:buFont typeface="Arial" panose="020B0604020202020204" pitchFamily="34" charset="0"/>
              <a:buChar char="•"/>
            </a:pPr>
            <a:r>
              <a:rPr lang="en-US" sz="2000" dirty="0">
                <a:latin typeface="Century Gothic" panose="020B0502020202020204" pitchFamily="34" charset="0"/>
              </a:rPr>
              <a:t>Expanding the scope of the survey to all access, usage, quality and impact/welfare dimensions provide a holistic view to inclusive finance</a:t>
            </a:r>
          </a:p>
          <a:p>
            <a:pPr marL="285750" indent="-285750">
              <a:buFont typeface="Arial" panose="020B0604020202020204" pitchFamily="34" charset="0"/>
              <a:buChar char="•"/>
            </a:pPr>
            <a:r>
              <a:rPr lang="en-US" sz="2000" dirty="0">
                <a:latin typeface="Century Gothic" panose="020B0502020202020204" pitchFamily="34" charset="0"/>
              </a:rPr>
              <a:t>We welcome more in-depth research from academia, development partners, private sector and policy makers in order to guide policy solutions, provide new knowledge and influence innovations that would benefit consumers</a:t>
            </a:r>
          </a:p>
        </p:txBody>
      </p:sp>
    </p:spTree>
    <p:extLst>
      <p:ext uri="{BB962C8B-B14F-4D97-AF65-F5344CB8AC3E}">
        <p14:creationId xmlns:p14="http://schemas.microsoft.com/office/powerpoint/2010/main" val="2663355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27A0C-A793-430F-9588-FABC53C1890E}"/>
              </a:ext>
            </a:extLst>
          </p:cNvPr>
          <p:cNvPicPr>
            <a:picLocks noChangeAspect="1"/>
          </p:cNvPicPr>
          <p:nvPr/>
        </p:nvPicPr>
        <p:blipFill>
          <a:blip r:embed="rId2"/>
          <a:stretch>
            <a:fillRect/>
          </a:stretch>
        </p:blipFill>
        <p:spPr>
          <a:xfrm>
            <a:off x="3467336" y="1132058"/>
            <a:ext cx="2209329" cy="1144638"/>
          </a:xfrm>
          <a:prstGeom prst="rect">
            <a:avLst/>
          </a:prstGeom>
        </p:spPr>
      </p:pic>
      <p:sp>
        <p:nvSpPr>
          <p:cNvPr id="6" name="Title 5">
            <a:extLst>
              <a:ext uri="{FF2B5EF4-FFF2-40B4-BE49-F238E27FC236}">
                <a16:creationId xmlns:a16="http://schemas.microsoft.com/office/drawing/2014/main" id="{5129FE65-E006-4133-B4CF-89FF26F98E24}"/>
              </a:ext>
            </a:extLst>
          </p:cNvPr>
          <p:cNvSpPr>
            <a:spLocks noGrp="1"/>
          </p:cNvSpPr>
          <p:nvPr>
            <p:ph type="title"/>
          </p:nvPr>
        </p:nvSpPr>
        <p:spPr>
          <a:xfrm>
            <a:off x="1763688" y="3645024"/>
            <a:ext cx="4589861" cy="789468"/>
          </a:xfrm>
        </p:spPr>
        <p:txBody>
          <a:bodyPr/>
          <a:lstStyle/>
          <a:p>
            <a:pPr algn="ctr"/>
            <a:r>
              <a:rPr lang="en-US" b="1" dirty="0">
                <a:latin typeface="Century Gothic" panose="020B0502020202020204" pitchFamily="34" charset="0"/>
              </a:rPr>
              <a:t>Thank You!</a:t>
            </a:r>
          </a:p>
        </p:txBody>
      </p:sp>
      <p:sp>
        <p:nvSpPr>
          <p:cNvPr id="7" name="Slide Number Placeholder 6"/>
          <p:cNvSpPr>
            <a:spLocks noGrp="1"/>
          </p:cNvSpPr>
          <p:nvPr>
            <p:ph type="sldNum" sz="quarter" idx="12"/>
          </p:nvPr>
        </p:nvSpPr>
        <p:spPr>
          <a:xfrm>
            <a:off x="23010" y="6453336"/>
            <a:ext cx="444534" cy="404664"/>
          </a:xfrm>
        </p:spPr>
        <p:txBody>
          <a:bodyPr/>
          <a:lstStyle/>
          <a:p>
            <a:fld id="{5EEDB22F-4A2B-43E8-8DE7-D0EC24ABB9A3}" type="slidenum">
              <a:rPr lang="en-GB" smtClean="0"/>
              <a:t>47</a:t>
            </a:fld>
            <a:endParaRPr lang="en-GB" dirty="0"/>
          </a:p>
        </p:txBody>
      </p:sp>
    </p:spTree>
    <p:extLst>
      <p:ext uri="{BB962C8B-B14F-4D97-AF65-F5344CB8AC3E}">
        <p14:creationId xmlns:p14="http://schemas.microsoft.com/office/powerpoint/2010/main" val="183204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539552" y="548680"/>
            <a:ext cx="7336464" cy="659053"/>
          </a:xfrm>
        </p:spPr>
        <p:txBody>
          <a:bodyPr>
            <a:noAutofit/>
          </a:bodyPr>
          <a:lstStyle/>
          <a:p>
            <a:pPr algn="ctr">
              <a:lnSpc>
                <a:spcPct val="100000"/>
              </a:lnSpc>
              <a:defRPr/>
            </a:pPr>
            <a:r>
              <a:rPr lang="en-GB" sz="3000" b="1" dirty="0">
                <a:solidFill>
                  <a:srgbClr val="002060"/>
                </a:solidFill>
              </a:rPr>
              <a:t>Methodology</a:t>
            </a:r>
            <a:endParaRPr lang="en-US" sz="3000" dirty="0"/>
          </a:p>
        </p:txBody>
      </p:sp>
      <p:sp>
        <p:nvSpPr>
          <p:cNvPr id="3" name="Content Placeholder 2">
            <a:extLst>
              <a:ext uri="{FF2B5EF4-FFF2-40B4-BE49-F238E27FC236}">
                <a16:creationId xmlns:a16="http://schemas.microsoft.com/office/drawing/2014/main" id="{C4393233-EF69-4271-A712-47D22EACA407}"/>
              </a:ext>
            </a:extLst>
          </p:cNvPr>
          <p:cNvSpPr>
            <a:spLocks noGrp="1"/>
          </p:cNvSpPr>
          <p:nvPr>
            <p:ph idx="1"/>
          </p:nvPr>
        </p:nvSpPr>
        <p:spPr>
          <a:xfrm>
            <a:off x="395536" y="1844824"/>
            <a:ext cx="8631507" cy="4248472"/>
          </a:xfrm>
        </p:spPr>
        <p:txBody>
          <a:bodyPr vert="horz" lIns="68580" tIns="34290" rIns="68580" bIns="34290" rtlCol="0" anchor="t">
            <a:noAutofit/>
          </a:bodyPr>
          <a:lstStyle/>
          <a:p>
            <a:pPr marL="365760" indent="-365760">
              <a:buClr>
                <a:srgbClr val="002060"/>
              </a:buClr>
              <a:buFont typeface="Arial" panose="020B0604020202020204" pitchFamily="34" charset="0"/>
              <a:buChar char="•"/>
              <a:defRPr/>
            </a:pPr>
            <a:r>
              <a:rPr lang="en-US" sz="2400" dirty="0">
                <a:solidFill>
                  <a:schemeClr val="tx1">
                    <a:lumMod val="75000"/>
                    <a:lumOff val="25000"/>
                  </a:schemeClr>
                </a:solidFill>
                <a:latin typeface="Century Gothic"/>
              </a:rPr>
              <a:t>The 2021 FinAccess </a:t>
            </a:r>
            <a:r>
              <a:rPr lang="en-US" sz="2400" dirty="0">
                <a:latin typeface="Century Gothic"/>
              </a:rPr>
              <a:t>i</a:t>
            </a:r>
            <a:r>
              <a:rPr lang="en-US" sz="2400" dirty="0">
                <a:solidFill>
                  <a:schemeClr val="tx1">
                    <a:lumMod val="75000"/>
                    <a:lumOff val="25000"/>
                  </a:schemeClr>
                </a:solidFill>
                <a:latin typeface="Century Gothic"/>
              </a:rPr>
              <a:t>s a cross-sectional survey undertaken to provide indicators on financial inclusion from four measurement dimensions: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Access</a:t>
            </a:r>
            <a:r>
              <a:rPr lang="en-US" sz="2000" dirty="0">
                <a:solidFill>
                  <a:schemeClr val="tx1">
                    <a:lumMod val="75000"/>
                    <a:lumOff val="25000"/>
                  </a:schemeClr>
                </a:solidFill>
                <a:latin typeface="Century Gothic"/>
              </a:rPr>
              <a:t>;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Usage</a:t>
            </a:r>
            <a:r>
              <a:rPr lang="en-US" sz="2000" dirty="0">
                <a:solidFill>
                  <a:schemeClr val="tx1">
                    <a:lumMod val="75000"/>
                    <a:lumOff val="25000"/>
                  </a:schemeClr>
                </a:solidFill>
                <a:latin typeface="Century Gothic"/>
              </a:rPr>
              <a:t>;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Quality</a:t>
            </a:r>
            <a:r>
              <a:rPr lang="en-US" sz="2000" dirty="0">
                <a:solidFill>
                  <a:schemeClr val="tx1">
                    <a:lumMod val="75000"/>
                    <a:lumOff val="25000"/>
                  </a:schemeClr>
                </a:solidFill>
                <a:latin typeface="Century Gothic"/>
              </a:rPr>
              <a:t>; and </a:t>
            </a:r>
          </a:p>
          <a:p>
            <a:pPr marL="1207008" lvl="4" indent="-365760">
              <a:buClr>
                <a:srgbClr val="002060"/>
              </a:buClr>
              <a:buFont typeface="Wingdings" panose="05000000000000000000" pitchFamily="2" charset="2"/>
              <a:buChar char="ü"/>
              <a:defRPr/>
            </a:pPr>
            <a:r>
              <a:rPr lang="en-US" sz="2000" b="1" dirty="0">
                <a:solidFill>
                  <a:schemeClr val="tx1">
                    <a:lumMod val="75000"/>
                    <a:lumOff val="25000"/>
                  </a:schemeClr>
                </a:solidFill>
                <a:latin typeface="Century Gothic"/>
              </a:rPr>
              <a:t>Impact/Welfare</a:t>
            </a:r>
          </a:p>
          <a:p>
            <a:pPr marL="365760" indent="-365760">
              <a:buClr>
                <a:srgbClr val="002060"/>
              </a:buClr>
              <a:buFont typeface="Arial" panose="020B0604020202020204" pitchFamily="34" charset="0"/>
              <a:buChar char="•"/>
              <a:defRPr/>
            </a:pPr>
            <a:r>
              <a:rPr lang="en-US" sz="2400" dirty="0">
                <a:solidFill>
                  <a:schemeClr val="tx1">
                    <a:lumMod val="75000"/>
                    <a:lumOff val="25000"/>
                  </a:schemeClr>
                </a:solidFill>
                <a:latin typeface="Century Gothic"/>
              </a:rPr>
              <a:t>Targeted persons aged 16 years and above living within conventional households in Kenya at the time of data collection </a:t>
            </a:r>
          </a:p>
          <a:p>
            <a:pPr marL="365760" indent="-365760">
              <a:buClr>
                <a:srgbClr val="002060"/>
              </a:buClr>
              <a:buFont typeface="Arial" panose="020B0604020202020204" pitchFamily="34" charset="0"/>
              <a:buChar char="•"/>
              <a:defRPr/>
            </a:pPr>
            <a:r>
              <a:rPr lang="en-US" sz="2400" dirty="0">
                <a:latin typeface="Century Gothic"/>
              </a:rPr>
              <a:t>Interviewees </a:t>
            </a:r>
            <a:r>
              <a:rPr lang="en-US" sz="2400" dirty="0">
                <a:solidFill>
                  <a:schemeClr val="tx1">
                    <a:lumMod val="75000"/>
                    <a:lumOff val="25000"/>
                  </a:schemeClr>
                </a:solidFill>
                <a:latin typeface="Century Gothic"/>
              </a:rPr>
              <a:t>selected randomly</a:t>
            </a:r>
          </a:p>
        </p:txBody>
      </p:sp>
      <p:sp>
        <p:nvSpPr>
          <p:cNvPr id="2" name="Slide Number Placeholder 1"/>
          <p:cNvSpPr>
            <a:spLocks noGrp="1"/>
          </p:cNvSpPr>
          <p:nvPr>
            <p:ph type="sldNum" sz="quarter" idx="12"/>
          </p:nvPr>
        </p:nvSpPr>
        <p:spPr/>
        <p:txBody>
          <a:bodyPr/>
          <a:lstStyle/>
          <a:p>
            <a:fld id="{5EEDB22F-4A2B-43E8-8DE7-D0EC24ABB9A3}"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1043320" y="620688"/>
            <a:ext cx="7280644" cy="619181"/>
          </a:xfrm>
        </p:spPr>
        <p:txBody>
          <a:bodyPr>
            <a:noAutofit/>
          </a:bodyPr>
          <a:lstStyle/>
          <a:p>
            <a:pPr algn="ctr">
              <a:lnSpc>
                <a:spcPct val="100000"/>
              </a:lnSpc>
              <a:defRPr/>
            </a:pPr>
            <a:r>
              <a:rPr lang="en-GB" sz="3000" b="1">
                <a:solidFill>
                  <a:srgbClr val="002060"/>
                </a:solidFill>
              </a:rPr>
              <a:t>Survey Sample</a:t>
            </a:r>
            <a:endParaRPr lang="en-US" sz="3000" b="1">
              <a:solidFill>
                <a:srgbClr val="002060"/>
              </a:solidFill>
            </a:endParaRPr>
          </a:p>
        </p:txBody>
      </p:sp>
      <p:sp>
        <p:nvSpPr>
          <p:cNvPr id="22531" name="Content Placeholder 2">
            <a:extLst>
              <a:ext uri="{FF2B5EF4-FFF2-40B4-BE49-F238E27FC236}">
                <a16:creationId xmlns:a16="http://schemas.microsoft.com/office/drawing/2014/main" id="{108AD76A-A11C-4FBF-BA97-F562F8796910}"/>
              </a:ext>
            </a:extLst>
          </p:cNvPr>
          <p:cNvSpPr>
            <a:spLocks noGrp="1"/>
          </p:cNvSpPr>
          <p:nvPr>
            <p:ph idx="1"/>
          </p:nvPr>
        </p:nvSpPr>
        <p:spPr>
          <a:xfrm>
            <a:off x="395536" y="1851228"/>
            <a:ext cx="8568952" cy="3979235"/>
          </a:xfrm>
        </p:spPr>
        <p:txBody>
          <a:bodyPr vert="horz" lIns="68580" tIns="34290" rIns="68580" bIns="34290" rtlCol="0" anchor="t">
            <a:normAutofit/>
          </a:bodyPr>
          <a:lstStyle/>
          <a:p>
            <a:pPr marL="365760" indent="-365760">
              <a:lnSpc>
                <a:spcPct val="100000"/>
              </a:lnSpc>
              <a:buClr>
                <a:srgbClr val="002060"/>
              </a:buClr>
              <a:buFont typeface="Arial" panose="020B0604020202020204" pitchFamily="34" charset="0"/>
              <a:buChar char="•"/>
            </a:pPr>
            <a:r>
              <a:rPr lang="en-US" altLang="en-US" dirty="0">
                <a:solidFill>
                  <a:schemeClr val="tx1">
                    <a:lumMod val="75000"/>
                    <a:lumOff val="25000"/>
                  </a:schemeClr>
                </a:solidFill>
                <a:latin typeface="Century Gothic"/>
              </a:rPr>
              <a:t>Study domains used: </a:t>
            </a:r>
            <a:r>
              <a:rPr lang="en-US" altLang="en-US" b="1" dirty="0">
                <a:solidFill>
                  <a:schemeClr val="tx1">
                    <a:lumMod val="75000"/>
                    <a:lumOff val="25000"/>
                  </a:schemeClr>
                </a:solidFill>
                <a:latin typeface="Century Gothic"/>
              </a:rPr>
              <a:t>50</a:t>
            </a:r>
            <a:r>
              <a:rPr lang="en-US" altLang="en-US" dirty="0">
                <a:solidFill>
                  <a:schemeClr val="tx1">
                    <a:lumMod val="75000"/>
                    <a:lumOff val="25000"/>
                  </a:schemeClr>
                </a:solidFill>
                <a:latin typeface="Century Gothic"/>
              </a:rPr>
              <a:t> i.e. National; Rural, Urban; and </a:t>
            </a:r>
            <a:r>
              <a:rPr lang="en-US" altLang="en-US" i="1" dirty="0">
                <a:solidFill>
                  <a:schemeClr val="tx1">
                    <a:lumMod val="75000"/>
                    <a:lumOff val="25000"/>
                  </a:schemeClr>
                </a:solidFill>
                <a:latin typeface="Century Gothic"/>
              </a:rPr>
              <a:t>47 </a:t>
            </a:r>
            <a:r>
              <a:rPr lang="en-US" altLang="en-US" dirty="0">
                <a:solidFill>
                  <a:schemeClr val="tx1">
                    <a:lumMod val="75000"/>
                    <a:lumOff val="25000"/>
                  </a:schemeClr>
                </a:solidFill>
                <a:latin typeface="Century Gothic"/>
              </a:rPr>
              <a:t>Counties</a:t>
            </a:r>
          </a:p>
          <a:p>
            <a:pPr marL="254794" lvl="1" indent="-254794" algn="just">
              <a:lnSpc>
                <a:spcPct val="100000"/>
              </a:lnSpc>
              <a:buClr>
                <a:srgbClr val="002060"/>
              </a:buClr>
              <a:buFont typeface="Arial" panose="020B0604020202020204" pitchFamily="34" charset="0"/>
              <a:buChar char="•"/>
            </a:pPr>
            <a:endParaRPr lang="en-US" altLang="en-US" sz="1050" dirty="0">
              <a:latin typeface="Century Gothic"/>
            </a:endParaRPr>
          </a:p>
          <a:p>
            <a:pPr marL="365760" lvl="1" indent="-365760" algn="just">
              <a:lnSpc>
                <a:spcPct val="100000"/>
              </a:lnSpc>
              <a:buClr>
                <a:srgbClr val="002060"/>
              </a:buClr>
              <a:buFont typeface="Arial" panose="020B0604020202020204" pitchFamily="34" charset="0"/>
              <a:buChar char="•"/>
            </a:pPr>
            <a:r>
              <a:rPr lang="en-US" altLang="en-US" sz="2100" dirty="0">
                <a:latin typeface="Century Gothic"/>
              </a:rPr>
              <a:t>Sample size: </a:t>
            </a:r>
            <a:r>
              <a:rPr lang="en-US" altLang="en-US" sz="2100" b="1" dirty="0">
                <a:latin typeface="Century Gothic"/>
              </a:rPr>
              <a:t>30,600 households</a:t>
            </a:r>
          </a:p>
          <a:p>
            <a:pPr marL="254794" lvl="1" indent="-254794" algn="just">
              <a:lnSpc>
                <a:spcPct val="100000"/>
              </a:lnSpc>
              <a:buClr>
                <a:srgbClr val="002060"/>
              </a:buClr>
              <a:buFont typeface="Arial" panose="020B0604020202020204" pitchFamily="34" charset="0"/>
              <a:buChar char="•"/>
            </a:pPr>
            <a:endParaRPr lang="en-US" altLang="en-US" sz="1050" dirty="0">
              <a:latin typeface="Century Gothic"/>
            </a:endParaRPr>
          </a:p>
          <a:p>
            <a:pPr marL="342900" lvl="1" indent="-342900" algn="just">
              <a:lnSpc>
                <a:spcPct val="100000"/>
              </a:lnSpc>
              <a:buClr>
                <a:srgbClr val="002060"/>
              </a:buClr>
              <a:buFont typeface="Arial" panose="020B0604020202020204" pitchFamily="34" charset="0"/>
              <a:buChar char="•"/>
            </a:pPr>
            <a:r>
              <a:rPr lang="en-US" altLang="en-US" sz="2100" dirty="0">
                <a:latin typeface="Century Gothic"/>
              </a:rPr>
              <a:t>Used the newly created Kenya Household Master Sample Frame (K-HMSF) based on the 2019 Kenya Population and Housing Census data</a:t>
            </a:r>
          </a:p>
          <a:p>
            <a:pPr marL="254794" lvl="1" indent="-254794" algn="just">
              <a:lnSpc>
                <a:spcPct val="100000"/>
              </a:lnSpc>
              <a:buClr>
                <a:srgbClr val="002060"/>
              </a:buClr>
              <a:buFont typeface="Arial" panose="020B0604020202020204" pitchFamily="34" charset="0"/>
              <a:buChar char="•"/>
            </a:pPr>
            <a:endParaRPr lang="en-US" altLang="en-US" sz="900" dirty="0">
              <a:latin typeface="Century Gothic"/>
            </a:endParaRPr>
          </a:p>
          <a:p>
            <a:pPr marL="342900" lvl="1" indent="-342900" algn="just">
              <a:lnSpc>
                <a:spcPct val="100000"/>
              </a:lnSpc>
              <a:buClr>
                <a:srgbClr val="002060"/>
              </a:buClr>
              <a:buFont typeface="Arial" panose="020B0604020202020204" pitchFamily="34" charset="0"/>
              <a:buChar char="•"/>
            </a:pPr>
            <a:r>
              <a:rPr lang="en-US" altLang="en-US" sz="2100" dirty="0">
                <a:latin typeface="Century Gothic"/>
              </a:rPr>
              <a:t>Overall response rate: </a:t>
            </a:r>
            <a:r>
              <a:rPr lang="en-US" altLang="en-US" sz="2100" b="1" dirty="0">
                <a:latin typeface="Century Gothic"/>
              </a:rPr>
              <a:t>85.6 percent</a:t>
            </a:r>
          </a:p>
        </p:txBody>
      </p:sp>
      <p:sp>
        <p:nvSpPr>
          <p:cNvPr id="2" name="Slide Number Placeholder 1"/>
          <p:cNvSpPr>
            <a:spLocks noGrp="1"/>
          </p:cNvSpPr>
          <p:nvPr>
            <p:ph type="sldNum" sz="quarter" idx="12"/>
          </p:nvPr>
        </p:nvSpPr>
        <p:spPr/>
        <p:txBody>
          <a:bodyPr/>
          <a:lstStyle/>
          <a:p>
            <a:fld id="{5EEDB22F-4A2B-43E8-8DE7-D0EC24ABB9A3}" type="slidenum">
              <a:rPr lang="en-GB" smtClean="0"/>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800099" y="716909"/>
            <a:ext cx="7543800" cy="492590"/>
          </a:xfrm>
        </p:spPr>
        <p:txBody>
          <a:bodyPr>
            <a:noAutofit/>
          </a:bodyPr>
          <a:lstStyle/>
          <a:p>
            <a:pPr algn="ctr">
              <a:lnSpc>
                <a:spcPct val="100000"/>
              </a:lnSpc>
              <a:defRPr/>
            </a:pPr>
            <a:r>
              <a:rPr lang="en-GB" sz="3000" b="1" dirty="0">
                <a:solidFill>
                  <a:srgbClr val="002060"/>
                </a:solidFill>
              </a:rPr>
              <a:t>Survey Demographics</a:t>
            </a:r>
            <a:endParaRPr lang="en-US" sz="30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46095092"/>
              </p:ext>
            </p:extLst>
          </p:nvPr>
        </p:nvGraphicFramePr>
        <p:xfrm>
          <a:off x="323529" y="2435144"/>
          <a:ext cx="4464496" cy="2903611"/>
        </p:xfrm>
        <a:graphic>
          <a:graphicData uri="http://schemas.openxmlformats.org/drawingml/2006/table">
            <a:tbl>
              <a:tblPr firstRow="1" firstCol="1" bandRow="1">
                <a:tableStyleId>{5C22544A-7EE6-4342-B048-85BDC9FD1C3A}</a:tableStyleId>
              </a:tblPr>
              <a:tblGrid>
                <a:gridCol w="1339349">
                  <a:extLst>
                    <a:ext uri="{9D8B030D-6E8A-4147-A177-3AD203B41FA5}">
                      <a16:colId xmlns:a16="http://schemas.microsoft.com/office/drawing/2014/main" val="1960715028"/>
                    </a:ext>
                  </a:extLst>
                </a:gridCol>
                <a:gridCol w="976545">
                  <a:extLst>
                    <a:ext uri="{9D8B030D-6E8A-4147-A177-3AD203B41FA5}">
                      <a16:colId xmlns:a16="http://schemas.microsoft.com/office/drawing/2014/main" val="2784806427"/>
                    </a:ext>
                  </a:extLst>
                </a:gridCol>
                <a:gridCol w="1074301">
                  <a:extLst>
                    <a:ext uri="{9D8B030D-6E8A-4147-A177-3AD203B41FA5}">
                      <a16:colId xmlns:a16="http://schemas.microsoft.com/office/drawing/2014/main" val="4208918101"/>
                    </a:ext>
                  </a:extLst>
                </a:gridCol>
                <a:gridCol w="1074301">
                  <a:extLst>
                    <a:ext uri="{9D8B030D-6E8A-4147-A177-3AD203B41FA5}">
                      <a16:colId xmlns:a16="http://schemas.microsoft.com/office/drawing/2014/main" val="388985752"/>
                    </a:ext>
                  </a:extLst>
                </a:gridCol>
              </a:tblGrid>
              <a:tr h="360975">
                <a:tc rowSpan="2">
                  <a:txBody>
                    <a:bodyPr/>
                    <a:lstStyle/>
                    <a:p>
                      <a:pPr marL="0" marR="0" algn="just">
                        <a:lnSpc>
                          <a:spcPct val="115000"/>
                        </a:lnSpc>
                        <a:spcBef>
                          <a:spcPts val="0"/>
                        </a:spcBef>
                        <a:spcAft>
                          <a:spcPts val="0"/>
                        </a:spcAft>
                      </a:pPr>
                      <a:r>
                        <a:rPr lang="en-GB" sz="1800" dirty="0">
                          <a:solidFill>
                            <a:schemeClr val="tx1"/>
                          </a:solidFill>
                          <a:effectLst/>
                        </a:rPr>
                        <a:t>RESULTS</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lnSpc>
                          <a:spcPct val="115000"/>
                        </a:lnSpc>
                        <a:spcBef>
                          <a:spcPts val="0"/>
                        </a:spcBef>
                        <a:spcAft>
                          <a:spcPts val="0"/>
                        </a:spcAft>
                      </a:pPr>
                      <a:r>
                        <a:rPr lang="en-GB" sz="1600" dirty="0">
                          <a:solidFill>
                            <a:schemeClr val="tx1"/>
                          </a:solidFill>
                          <a:effectLst/>
                        </a:rPr>
                        <a:t>RESIDENCE</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06156"/>
                  </a:ext>
                </a:extLst>
              </a:tr>
              <a:tr h="369920">
                <a:tc vMerge="1">
                  <a:txBody>
                    <a:bodyPr/>
                    <a:lstStyle/>
                    <a:p>
                      <a:endParaRPr lang="en-US"/>
                    </a:p>
                  </a:txBody>
                  <a:tcPr/>
                </a:tc>
                <a:tc>
                  <a:txBody>
                    <a:bodyPr/>
                    <a:lstStyle/>
                    <a:p>
                      <a:pPr marL="0" marR="0" algn="ctr">
                        <a:lnSpc>
                          <a:spcPct val="115000"/>
                        </a:lnSpc>
                        <a:spcBef>
                          <a:spcPts val="0"/>
                        </a:spcBef>
                        <a:spcAft>
                          <a:spcPts val="0"/>
                        </a:spcAft>
                      </a:pPr>
                      <a:r>
                        <a:rPr lang="en-GB" sz="1800" b="1" dirty="0">
                          <a:solidFill>
                            <a:schemeClr val="tx1"/>
                          </a:solidFill>
                          <a:effectLst/>
                        </a:rPr>
                        <a:t>RURAL</a:t>
                      </a:r>
                      <a:endParaRPr lang="en-US" sz="1600" b="1"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GB" sz="1800" b="1" dirty="0">
                          <a:solidFill>
                            <a:schemeClr val="tx1"/>
                          </a:solidFill>
                          <a:effectLst/>
                        </a:rPr>
                        <a:t>URBAN</a:t>
                      </a:r>
                      <a:endParaRPr lang="en-US" sz="1600" b="1"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GB" sz="1800" b="1" dirty="0">
                          <a:solidFill>
                            <a:schemeClr val="tx1"/>
                          </a:solidFill>
                          <a:effectLst/>
                        </a:rPr>
                        <a:t>TOTAL</a:t>
                      </a:r>
                      <a:endParaRPr lang="en-US" sz="1600" b="1"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8812374"/>
                  </a:ext>
                </a:extLst>
              </a:tr>
              <a:tr h="474622">
                <a:tc>
                  <a:txBody>
                    <a:bodyPr/>
                    <a:lstStyle/>
                    <a:p>
                      <a:pPr marL="0" marR="0" algn="just">
                        <a:lnSpc>
                          <a:spcPct val="115000"/>
                        </a:lnSpc>
                        <a:spcBef>
                          <a:spcPts val="0"/>
                        </a:spcBef>
                        <a:spcAft>
                          <a:spcPts val="0"/>
                        </a:spcAft>
                      </a:pPr>
                      <a:r>
                        <a:rPr lang="en-GB" sz="1600" dirty="0">
                          <a:solidFill>
                            <a:schemeClr val="tx1"/>
                          </a:solidFill>
                          <a:effectLst/>
                        </a:rPr>
                        <a:t>Selected Households</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rPr>
                        <a:t>18,774</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baseline="0" dirty="0">
                          <a:solidFill>
                            <a:schemeClr val="tx1"/>
                          </a:solidFill>
                          <a:effectLst/>
                        </a:rPr>
                        <a:t>  </a:t>
                      </a:r>
                      <a:r>
                        <a:rPr lang="en-GB" sz="1800" dirty="0">
                          <a:solidFill>
                            <a:schemeClr val="tx1"/>
                          </a:solidFill>
                          <a:effectLst/>
                        </a:rPr>
                        <a:t>11,826</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30,600</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5742938"/>
                  </a:ext>
                </a:extLst>
              </a:tr>
              <a:tr h="474622">
                <a:tc>
                  <a:txBody>
                    <a:bodyPr/>
                    <a:lstStyle/>
                    <a:p>
                      <a:pPr marL="0" marR="0" algn="just">
                        <a:lnSpc>
                          <a:spcPct val="115000"/>
                        </a:lnSpc>
                        <a:spcBef>
                          <a:spcPts val="0"/>
                        </a:spcBef>
                        <a:spcAft>
                          <a:spcPts val="0"/>
                        </a:spcAft>
                      </a:pPr>
                      <a:r>
                        <a:rPr lang="en-GB" sz="1600" dirty="0">
                          <a:solidFill>
                            <a:schemeClr val="tx1"/>
                          </a:solidFill>
                          <a:effectLst/>
                        </a:rPr>
                        <a:t>Eligible</a:t>
                      </a:r>
                      <a:r>
                        <a:rPr lang="en-GB" sz="1600" baseline="0" dirty="0">
                          <a:solidFill>
                            <a:schemeClr val="tx1"/>
                          </a:solidFill>
                          <a:effectLst/>
                        </a:rPr>
                        <a:t> </a:t>
                      </a:r>
                      <a:r>
                        <a:rPr lang="en-GB" sz="1600" dirty="0">
                          <a:solidFill>
                            <a:schemeClr val="tx1"/>
                          </a:solidFill>
                          <a:effectLst/>
                        </a:rPr>
                        <a:t>Households</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rPr>
                        <a:t>16,316</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9,408</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25,724</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934209"/>
                  </a:ext>
                </a:extLst>
              </a:tr>
              <a:tr h="439345">
                <a:tc>
                  <a:txBody>
                    <a:bodyPr/>
                    <a:lstStyle/>
                    <a:p>
                      <a:pPr marL="0" marR="0" algn="just">
                        <a:lnSpc>
                          <a:spcPct val="115000"/>
                        </a:lnSpc>
                        <a:spcBef>
                          <a:spcPts val="0"/>
                        </a:spcBef>
                        <a:spcAft>
                          <a:spcPts val="0"/>
                        </a:spcAft>
                      </a:pPr>
                      <a:r>
                        <a:rPr lang="en-GB" sz="1600" dirty="0">
                          <a:solidFill>
                            <a:schemeClr val="tx1"/>
                          </a:solidFill>
                          <a:effectLst/>
                        </a:rPr>
                        <a:t>Households Interviewed</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dirty="0">
                          <a:solidFill>
                            <a:schemeClr val="tx1"/>
                          </a:solidFill>
                          <a:effectLst/>
                        </a:rPr>
                        <a:t>14,455</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7,569</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22,024</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2110238"/>
                  </a:ext>
                </a:extLst>
              </a:tr>
              <a:tr h="474622">
                <a:tc>
                  <a:txBody>
                    <a:bodyPr/>
                    <a:lstStyle/>
                    <a:p>
                      <a:pPr marL="0" marR="0" algn="just">
                        <a:lnSpc>
                          <a:spcPct val="115000"/>
                        </a:lnSpc>
                        <a:spcBef>
                          <a:spcPts val="0"/>
                        </a:spcBef>
                        <a:spcAft>
                          <a:spcPts val="0"/>
                        </a:spcAft>
                      </a:pPr>
                      <a:r>
                        <a:rPr lang="en-GB" sz="1600" dirty="0">
                          <a:solidFill>
                            <a:schemeClr val="tx1"/>
                          </a:solidFill>
                          <a:effectLst/>
                        </a:rPr>
                        <a:t>Response Rate (%)</a:t>
                      </a:r>
                      <a:endParaRPr lang="en-US" sz="14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GB" sz="1800">
                          <a:solidFill>
                            <a:schemeClr val="tx1"/>
                          </a:solidFill>
                          <a:effectLst/>
                        </a:rPr>
                        <a:t>88.6</a:t>
                      </a:r>
                      <a:endParaRPr lang="en-US" sz="160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80.5</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dirty="0">
                          <a:solidFill>
                            <a:schemeClr val="tx1"/>
                          </a:solidFill>
                          <a:effectLst/>
                        </a:rPr>
                        <a:t>85.6</a:t>
                      </a:r>
                      <a:endParaRPr lang="en-US" sz="1600" dirty="0">
                        <a:solidFill>
                          <a:schemeClr val="tx1"/>
                        </a:solidFill>
                        <a:effectLst/>
                        <a:latin typeface="Calibri" panose="020F0502020204030204" pitchFamily="34" charset="0"/>
                        <a:ea typeface="Yu Mincho"/>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1587526"/>
                  </a:ext>
                </a:extLst>
              </a:tr>
            </a:tbl>
          </a:graphicData>
        </a:graphic>
      </p:graphicFrame>
      <p:sp>
        <p:nvSpPr>
          <p:cNvPr id="5" name="Rectangle 4"/>
          <p:cNvSpPr/>
          <p:nvPr/>
        </p:nvSpPr>
        <p:spPr>
          <a:xfrm>
            <a:off x="828606" y="2054650"/>
            <a:ext cx="2165978"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Response rates</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352360654"/>
              </p:ext>
            </p:extLst>
          </p:nvPr>
        </p:nvGraphicFramePr>
        <p:xfrm>
          <a:off x="4860032" y="2435144"/>
          <a:ext cx="4032448" cy="304432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357062" y="2024262"/>
            <a:ext cx="2332754" cy="410882"/>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Age Distribution</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5EEDB22F-4A2B-43E8-8DE7-D0EC24ABB9A3}" type="slidenum">
              <a:rPr lang="en-GB" smtClean="0"/>
              <a:t>7</a:t>
            </a:fld>
            <a:endParaRPr lang="en-GB"/>
          </a:p>
        </p:txBody>
      </p:sp>
    </p:spTree>
    <p:extLst>
      <p:ext uri="{BB962C8B-B14F-4D97-AF65-F5344CB8AC3E}">
        <p14:creationId xmlns:p14="http://schemas.microsoft.com/office/powerpoint/2010/main" val="352506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1275386" y="404664"/>
            <a:ext cx="7543800" cy="810090"/>
          </a:xfrm>
        </p:spPr>
        <p:txBody>
          <a:bodyPr>
            <a:noAutofit/>
          </a:bodyPr>
          <a:lstStyle/>
          <a:p>
            <a:pPr algn="ctr">
              <a:lnSpc>
                <a:spcPct val="100000"/>
              </a:lnSpc>
              <a:defRPr/>
            </a:pPr>
            <a:r>
              <a:rPr lang="en-GB" sz="3000" b="1" dirty="0">
                <a:solidFill>
                  <a:srgbClr val="002060"/>
                </a:solidFill>
              </a:rPr>
              <a:t>Survey Demographics</a:t>
            </a:r>
            <a:endParaRPr lang="en-US" sz="3000" b="1" dirty="0">
              <a:solidFill>
                <a:srgbClr val="002060"/>
              </a:solidFill>
            </a:endParaRPr>
          </a:p>
        </p:txBody>
      </p:sp>
      <p:sp>
        <p:nvSpPr>
          <p:cNvPr id="3" name="Slide Number Placeholder 2"/>
          <p:cNvSpPr>
            <a:spLocks noGrp="1"/>
          </p:cNvSpPr>
          <p:nvPr>
            <p:ph type="sldNum" sz="quarter" idx="12"/>
          </p:nvPr>
        </p:nvSpPr>
        <p:spPr/>
        <p:txBody>
          <a:bodyPr/>
          <a:lstStyle/>
          <a:p>
            <a:fld id="{5EEDB22F-4A2B-43E8-8DE7-D0EC24ABB9A3}" type="slidenum">
              <a:rPr lang="en-GB" smtClean="0"/>
              <a:t>8</a:t>
            </a:fld>
            <a:endParaRPr lang="en-GB"/>
          </a:p>
        </p:txBody>
      </p:sp>
      <p:sp>
        <p:nvSpPr>
          <p:cNvPr id="9" name="Rectangle 8"/>
          <p:cNvSpPr/>
          <p:nvPr/>
        </p:nvSpPr>
        <p:spPr>
          <a:xfrm>
            <a:off x="394644" y="1954116"/>
            <a:ext cx="2480166" cy="390684"/>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Population by Sex</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sp>
        <p:nvSpPr>
          <p:cNvPr id="10" name="Rectangle 9"/>
          <p:cNvSpPr/>
          <p:nvPr/>
        </p:nvSpPr>
        <p:spPr>
          <a:xfrm>
            <a:off x="5062902" y="1954116"/>
            <a:ext cx="3121367" cy="390684"/>
          </a:xfrm>
          <a:prstGeom prst="rect">
            <a:avLst/>
          </a:prstGeom>
        </p:spPr>
        <p:txBody>
          <a:bodyPr wrap="none">
            <a:spAutoFit/>
          </a:bodyPr>
          <a:lstStyle/>
          <a:p>
            <a:pPr algn="just">
              <a:lnSpc>
                <a:spcPct val="115000"/>
              </a:lnSpc>
              <a:spcBef>
                <a:spcPts val="1000"/>
              </a:spcBef>
            </a:pPr>
            <a:r>
              <a:rPr lang="en-GB" b="1" dirty="0">
                <a:latin typeface="Times New Roman" panose="02020603050405020304" pitchFamily="18" charset="0"/>
                <a:ea typeface="Calibri Light" panose="020F0302020204030204" pitchFamily="34" charset="0"/>
                <a:cs typeface="Times New Roman" panose="02020603050405020304" pitchFamily="18" charset="0"/>
              </a:rPr>
              <a:t>Fig.: Population by Residence</a:t>
            </a:r>
            <a:endParaRPr lang="en-US" sz="1600" b="1" dirty="0">
              <a:effectLst/>
              <a:latin typeface="Calibri Light" panose="020F0302020204030204" pitchFamily="34" charset="0"/>
              <a:ea typeface="Yu Gothic Light" panose="020B0300000000000000" pitchFamily="34" charset="-128"/>
              <a:cs typeface="Times New Roman" panose="02020603050405020304" pitchFamily="18" charset="0"/>
            </a:endParaRPr>
          </a:p>
        </p:txBody>
      </p:sp>
      <p:pic>
        <p:nvPicPr>
          <p:cNvPr id="2" name="Picture 1">
            <a:extLst>
              <a:ext uri="{FF2B5EF4-FFF2-40B4-BE49-F238E27FC236}">
                <a16:creationId xmlns:a16="http://schemas.microsoft.com/office/drawing/2014/main" id="{A1094542-F0C9-49DE-894F-81DDBA4F67E3}"/>
              </a:ext>
            </a:extLst>
          </p:cNvPr>
          <p:cNvPicPr>
            <a:picLocks noChangeAspect="1"/>
          </p:cNvPicPr>
          <p:nvPr/>
        </p:nvPicPr>
        <p:blipFill>
          <a:blip r:embed="rId3"/>
          <a:stretch>
            <a:fillRect/>
          </a:stretch>
        </p:blipFill>
        <p:spPr>
          <a:xfrm>
            <a:off x="324814" y="2344800"/>
            <a:ext cx="3895725" cy="3100424"/>
          </a:xfrm>
          <a:prstGeom prst="rect">
            <a:avLst/>
          </a:prstGeom>
        </p:spPr>
      </p:pic>
      <p:pic>
        <p:nvPicPr>
          <p:cNvPr id="5" name="Picture 4">
            <a:extLst>
              <a:ext uri="{FF2B5EF4-FFF2-40B4-BE49-F238E27FC236}">
                <a16:creationId xmlns:a16="http://schemas.microsoft.com/office/drawing/2014/main" id="{4DAB1783-B660-4896-80DF-D2F370D27F64}"/>
              </a:ext>
            </a:extLst>
          </p:cNvPr>
          <p:cNvPicPr>
            <a:picLocks noChangeAspect="1"/>
          </p:cNvPicPr>
          <p:nvPr/>
        </p:nvPicPr>
        <p:blipFill>
          <a:blip r:embed="rId4"/>
          <a:stretch>
            <a:fillRect/>
          </a:stretch>
        </p:blipFill>
        <p:spPr>
          <a:xfrm>
            <a:off x="4473191" y="2564904"/>
            <a:ext cx="4131257" cy="2736304"/>
          </a:xfrm>
          <a:prstGeom prst="rect">
            <a:avLst/>
          </a:prstGeom>
        </p:spPr>
      </p:pic>
    </p:spTree>
    <p:extLst>
      <p:ext uri="{BB962C8B-B14F-4D97-AF65-F5344CB8AC3E}">
        <p14:creationId xmlns:p14="http://schemas.microsoft.com/office/powerpoint/2010/main" val="10245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0DF50-8BB6-43FA-9DDB-26CBC9E789F1}"/>
              </a:ext>
            </a:extLst>
          </p:cNvPr>
          <p:cNvSpPr>
            <a:spLocks noGrp="1"/>
          </p:cNvSpPr>
          <p:nvPr>
            <p:ph type="title"/>
          </p:nvPr>
        </p:nvSpPr>
        <p:spPr>
          <a:xfrm>
            <a:off x="1275386" y="404664"/>
            <a:ext cx="7543800" cy="810090"/>
          </a:xfrm>
        </p:spPr>
        <p:txBody>
          <a:bodyPr>
            <a:noAutofit/>
          </a:bodyPr>
          <a:lstStyle/>
          <a:p>
            <a:pPr algn="ctr">
              <a:lnSpc>
                <a:spcPct val="100000"/>
              </a:lnSpc>
              <a:defRPr/>
            </a:pPr>
            <a:r>
              <a:rPr lang="en-GB" sz="3000" b="1" dirty="0">
                <a:solidFill>
                  <a:srgbClr val="002060"/>
                </a:solidFill>
              </a:rPr>
              <a:t>Survey Administration</a:t>
            </a:r>
            <a:endParaRPr lang="en-US" sz="3000" b="1" dirty="0">
              <a:solidFill>
                <a:srgbClr val="002060"/>
              </a:solidFill>
            </a:endParaRPr>
          </a:p>
        </p:txBody>
      </p:sp>
      <p:sp>
        <p:nvSpPr>
          <p:cNvPr id="5" name="Content Placeholder 4">
            <a:extLst>
              <a:ext uri="{FF2B5EF4-FFF2-40B4-BE49-F238E27FC236}">
                <a16:creationId xmlns:a16="http://schemas.microsoft.com/office/drawing/2014/main" id="{240C7A86-BA4D-4F3B-A41F-CC192ADD45F0}"/>
              </a:ext>
            </a:extLst>
          </p:cNvPr>
          <p:cNvSpPr>
            <a:spLocks noGrp="1"/>
          </p:cNvSpPr>
          <p:nvPr>
            <p:ph idx="1"/>
          </p:nvPr>
        </p:nvSpPr>
        <p:spPr>
          <a:xfrm>
            <a:off x="683568" y="1844824"/>
            <a:ext cx="7543801" cy="4023360"/>
          </a:xfrm>
        </p:spPr>
        <p:txBody>
          <a:bodyPr>
            <a:normAutofit fontScale="92500"/>
          </a:bodyPr>
          <a:lstStyle/>
          <a:p>
            <a:pPr marL="342900" lvl="1" indent="-342900">
              <a:spcBef>
                <a:spcPts val="600"/>
              </a:spcBef>
              <a:buClr>
                <a:srgbClr val="002060"/>
              </a:buClr>
              <a:buFont typeface="Arial" panose="020B0604020202020204" pitchFamily="34" charset="0"/>
              <a:buChar char="•"/>
              <a:defRPr/>
            </a:pPr>
            <a:r>
              <a:rPr lang="en-GB" altLang="en-US" sz="2600" dirty="0">
                <a:latin typeface="CG TIMES "/>
              </a:rPr>
              <a:t>The survey used </a:t>
            </a:r>
            <a:r>
              <a:rPr lang="en-US" sz="2600" dirty="0">
                <a:latin typeface="CG TIMES "/>
              </a:rPr>
              <a:t>Computer Aided Personal Interview (CAPI)</a:t>
            </a:r>
            <a:r>
              <a:rPr lang="en-GB" altLang="en-US" sz="2600" dirty="0">
                <a:latin typeface="CG TIMES "/>
              </a:rPr>
              <a:t> through face-to-face interviews;</a:t>
            </a:r>
          </a:p>
          <a:p>
            <a:pPr marL="0" lvl="1" indent="0">
              <a:spcBef>
                <a:spcPts val="600"/>
              </a:spcBef>
              <a:buFont typeface="Wingdings 2" panose="05020102010507070707" pitchFamily="18" charset="2"/>
              <a:buNone/>
              <a:defRPr/>
            </a:pPr>
            <a:endParaRPr lang="en-GB" altLang="en-US" sz="2400" dirty="0">
              <a:latin typeface="CG TIMES "/>
            </a:endParaRPr>
          </a:p>
          <a:p>
            <a:pPr marL="890587" lvl="3" indent="-342900">
              <a:spcBef>
                <a:spcPts val="600"/>
              </a:spcBef>
              <a:buClr>
                <a:srgbClr val="002060"/>
              </a:buClr>
              <a:buSzPct val="70000"/>
              <a:buFont typeface="Wingdings" panose="05000000000000000000" pitchFamily="2" charset="2"/>
              <a:buChar char="ü"/>
              <a:defRPr/>
            </a:pPr>
            <a:r>
              <a:rPr lang="en-GB" altLang="en-US" sz="2200" dirty="0">
                <a:latin typeface="CG TIMES "/>
              </a:rPr>
              <a:t>in English, and translations in several local languages, </a:t>
            </a:r>
          </a:p>
          <a:p>
            <a:pPr marL="890587" lvl="3" indent="-342900">
              <a:spcBef>
                <a:spcPts val="600"/>
              </a:spcBef>
              <a:buClr>
                <a:srgbClr val="002060"/>
              </a:buClr>
              <a:buSzPct val="70000"/>
              <a:buFont typeface="Wingdings" panose="05000000000000000000" pitchFamily="2" charset="2"/>
              <a:buChar char="ü"/>
              <a:defRPr/>
            </a:pPr>
            <a:r>
              <a:rPr lang="en-GB" altLang="en-US" sz="2200" dirty="0">
                <a:latin typeface="CG TIMES "/>
              </a:rPr>
              <a:t>with Kiswahili being the most preferred interview language</a:t>
            </a:r>
          </a:p>
          <a:p>
            <a:pPr marL="547687" lvl="3" indent="0">
              <a:spcBef>
                <a:spcPts val="600"/>
              </a:spcBef>
              <a:buSzPct val="70000"/>
              <a:buFont typeface="Wingdings" panose="05000000000000000000" pitchFamily="2" charset="2"/>
              <a:buNone/>
              <a:defRPr/>
            </a:pPr>
            <a:endParaRPr lang="en-GB" altLang="en-US" sz="2400" dirty="0">
              <a:latin typeface="CG TIMES "/>
            </a:endParaRPr>
          </a:p>
          <a:p>
            <a:pPr marL="457200" lvl="1" indent="-457200">
              <a:spcBef>
                <a:spcPts val="600"/>
              </a:spcBef>
              <a:buClr>
                <a:srgbClr val="002060"/>
              </a:buClr>
              <a:buFont typeface="Arial" panose="020B0604020202020204" pitchFamily="34" charset="0"/>
              <a:buChar char="•"/>
              <a:defRPr/>
            </a:pPr>
            <a:r>
              <a:rPr lang="en-US" sz="2600" dirty="0">
                <a:latin typeface="CG TIMES "/>
              </a:rPr>
              <a:t>KNBS cleaned and weighted the data </a:t>
            </a:r>
            <a:r>
              <a:rPr lang="en-US" sz="2400" dirty="0">
                <a:latin typeface="CG TIMES "/>
              </a:rPr>
              <a:t>to total population, </a:t>
            </a:r>
          </a:p>
          <a:p>
            <a:pPr marL="890587" lvl="3" indent="-342900">
              <a:spcBef>
                <a:spcPts val="600"/>
              </a:spcBef>
              <a:buClr>
                <a:srgbClr val="002060"/>
              </a:buClr>
              <a:buSzPct val="70000"/>
              <a:buFont typeface="Wingdings" panose="05000000000000000000" pitchFamily="2" charset="2"/>
              <a:buChar char="ü"/>
              <a:defRPr/>
            </a:pPr>
            <a:r>
              <a:rPr lang="en-US" sz="2200" i="1" dirty="0">
                <a:latin typeface="CG TIMES "/>
              </a:rPr>
              <a:t>representing those aged 16+ years</a:t>
            </a:r>
            <a:endParaRPr lang="en-GB" sz="2200" i="1" dirty="0">
              <a:latin typeface="CG TIMES "/>
            </a:endParaRPr>
          </a:p>
          <a:p>
            <a:endParaRPr lang="en-US" dirty="0"/>
          </a:p>
        </p:txBody>
      </p:sp>
      <p:sp>
        <p:nvSpPr>
          <p:cNvPr id="2" name="Slide Number Placeholder 1"/>
          <p:cNvSpPr>
            <a:spLocks noGrp="1"/>
          </p:cNvSpPr>
          <p:nvPr>
            <p:ph type="sldNum" sz="quarter" idx="12"/>
          </p:nvPr>
        </p:nvSpPr>
        <p:spPr/>
        <p:txBody>
          <a:bodyPr/>
          <a:lstStyle/>
          <a:p>
            <a:fld id="{5EEDB22F-4A2B-43E8-8DE7-D0EC24ABB9A3}" type="slidenum">
              <a:rPr lang="en-GB" smtClean="0"/>
              <a:t>9</a:t>
            </a:fld>
            <a:endParaRPr lang="en-GB"/>
          </a:p>
        </p:txBody>
      </p:sp>
    </p:spTree>
    <p:extLst>
      <p:ext uri="{BB962C8B-B14F-4D97-AF65-F5344CB8AC3E}">
        <p14:creationId xmlns:p14="http://schemas.microsoft.com/office/powerpoint/2010/main" val="2331271994"/>
      </p:ext>
    </p:extLst>
  </p:cSld>
  <p:clrMapOvr>
    <a:masterClrMapping/>
  </p:clrMapOvr>
</p:sld>
</file>

<file path=ppt/theme/theme1.xml><?xml version="1.0" encoding="utf-8"?>
<a:theme xmlns:a="http://schemas.openxmlformats.org/drawingml/2006/main" name="Retrospect">
  <a:themeElements>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3.xml><?xml version="1.0" encoding="utf-8"?>
<a:themeOverride xmlns:a="http://schemas.openxmlformats.org/drawingml/2006/main">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4.xml><?xml version="1.0" encoding="utf-8"?>
<a:themeOverride xmlns:a="http://schemas.openxmlformats.org/drawingml/2006/main">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ppt/theme/themeOverride5.xml><?xml version="1.0" encoding="utf-8"?>
<a:themeOverride xmlns:a="http://schemas.openxmlformats.org/drawingml/2006/main">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27043</TotalTime>
  <Words>2231</Words>
  <Application>Microsoft Office PowerPoint</Application>
  <PresentationFormat>On-screen Show (4:3)</PresentationFormat>
  <Paragraphs>304</Paragraphs>
  <Slides>47</Slides>
  <Notes>42</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6" baseType="lpstr">
      <vt:lpstr>Yu Gothic Light</vt:lpstr>
      <vt:lpstr>Yu Mincho</vt:lpstr>
      <vt:lpstr>Arial</vt:lpstr>
      <vt:lpstr>Arial Narrow</vt:lpstr>
      <vt:lpstr>Arial,Sans-Serif</vt:lpstr>
      <vt:lpstr>Calibri</vt:lpstr>
      <vt:lpstr>Calibri Light</vt:lpstr>
      <vt:lpstr>Calisto MT</vt:lpstr>
      <vt:lpstr>Century Gothic</vt:lpstr>
      <vt:lpstr>CG TIMES </vt:lpstr>
      <vt:lpstr>David</vt:lpstr>
      <vt:lpstr>Symbol</vt:lpstr>
      <vt:lpstr>Times</vt:lpstr>
      <vt:lpstr>Times New Roman</vt:lpstr>
      <vt:lpstr>Wingdings</vt:lpstr>
      <vt:lpstr>Wingdings 2</vt:lpstr>
      <vt:lpstr>WordVisi_MSFontService</vt:lpstr>
      <vt:lpstr>Retrospect</vt:lpstr>
      <vt:lpstr>Chart</vt:lpstr>
      <vt:lpstr>PowerPoint Presentation</vt:lpstr>
      <vt:lpstr>PowerPoint Presentation</vt:lpstr>
      <vt:lpstr>Presentation Flow</vt:lpstr>
      <vt:lpstr>INTRODUCTION</vt:lpstr>
      <vt:lpstr>Methodology</vt:lpstr>
      <vt:lpstr>Survey Sample</vt:lpstr>
      <vt:lpstr>Survey Demographics</vt:lpstr>
      <vt:lpstr>Survey Demographics</vt:lpstr>
      <vt:lpstr>Survey Administration</vt:lpstr>
      <vt:lpstr>Key findings</vt:lpstr>
      <vt:lpstr>PowerPoint Presentation</vt:lpstr>
      <vt:lpstr>Access to formal financial services providers rose to 83.7 % in 2021 but those accessing informal providers declined further. The excluded population was11.6% in 2021 from 11% in 2019</vt:lpstr>
      <vt:lpstr>Overall, number of those who Used to Have  certain products/services increased in 2021 compared to 2019</vt:lpstr>
      <vt:lpstr>Fig.: Exclusion Rates by Age in 2021 (Percent)</vt:lpstr>
      <vt:lpstr>Fig.: Included Vs Excluded by Sex (Percent)</vt:lpstr>
      <vt:lpstr>Fig: Slow Growth of Mobile Money Uptake </vt:lpstr>
      <vt:lpstr>Fig.: Exclusion by Demographics</vt:lpstr>
      <vt:lpstr>Significant variation in formal financial access across counties</vt:lpstr>
      <vt:lpstr>Financial exclusion is determined by various socio-economic factors?</vt:lpstr>
      <vt:lpstr>PowerPoint Presentation</vt:lpstr>
      <vt:lpstr>Mobile money and mobile banking usage including Fuliza are driving financial inclusion. Decline in Digital Apps Loans may reflect competition from the regulated digital credit providers and unfair debt collection practices that scare potential users .  </vt:lpstr>
      <vt:lpstr>PowerPoint Presentation</vt:lpstr>
      <vt:lpstr>Consumers use a portfolio of financial providers, services and products in terms of formal and informal in order to meet their needs</vt:lpstr>
      <vt:lpstr>Mobile money including Fuliza usage continues to drive narrowing gap between male and female users…however more female than male use informal sources/products</vt:lpstr>
      <vt:lpstr>PowerPoint Presentation</vt:lpstr>
      <vt:lpstr>Lack of money to save, no regular income and high cost of operating a bank account cited as main reasons why people  have not used bank account in the last 12 months prior to the survey</vt:lpstr>
      <vt:lpstr> Actual usage of all non-bank financial providers, services and products, except for Insurance regulated by IRA, declined in 2021. Even the use of NHIF declined despite the recent initiatives – may be due to COVID-19 related restrictions and their impact</vt:lpstr>
      <vt:lpstr>PowerPoint Presentation</vt:lpstr>
      <vt:lpstr>Use of Cash followed by mobile money dominate all transactions channels in 2021 compared to 2019</vt:lpstr>
      <vt:lpstr>A majority of Kenyans use both cash and non-cash across all types of transactions.  Exclusive use of non-cash quite marginal, at below 1 percent</vt:lpstr>
      <vt:lpstr>Mobile money usage is the equalizing factor across Counties by provider and product Usage of different providers seem to follow economic and socio-cultural orientation of counties</vt:lpstr>
      <vt:lpstr>PowerPoint Presentation</vt:lpstr>
      <vt:lpstr>PowerPoint Presentation</vt:lpstr>
      <vt:lpstr>PowerPoint Presentation</vt:lpstr>
      <vt:lpstr>PowerPoint Presentation</vt:lpstr>
      <vt:lpstr>PowerPoint Presentation</vt:lpstr>
      <vt:lpstr>PowerPoint Presentation</vt:lpstr>
      <vt:lpstr>About 14.4% of respondents  with existing loan from a bank, MFBs or SACCOs in 2020/201 applied for loan restructuring, with close 77 percent being successful</vt:lpstr>
      <vt:lpstr>Strategies employed by households in debt repayment and resolving household indebtedness in 2021 ... Cut down on other expenses (food and non-food), ran down savings, looked for additional work/business and took another loan to repay</vt:lpstr>
      <vt:lpstr>Those who perceive betting as a good source of income halved in 2021, a majority being female respondents…people also bet less frequently and amount per bet has reduced. </vt:lpstr>
      <vt:lpstr>PowerPoint Presentation</vt:lpstr>
      <vt:lpstr>Putting food on the table was a key life priority for Kenyans, with overall food vulnerability increasing in 2021 – 12% of respondents reported that they often slept without food in 2021 </vt:lpstr>
      <vt:lpstr>The number of respondents who reported financial needs to deal with a shock increased 67.1% in 2021 from 36.2 % in 2019 – the main shock being health related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FINACCESS 2013</dc:title>
  <dc:creator>Amrik Heyer</dc:creator>
  <cp:lastModifiedBy>Samuel Mwangi</cp:lastModifiedBy>
  <cp:revision>670</cp:revision>
  <cp:lastPrinted>2021-12-14T15:07:26Z</cp:lastPrinted>
  <dcterms:created xsi:type="dcterms:W3CDTF">2013-10-28T10:03:23Z</dcterms:created>
  <dcterms:modified xsi:type="dcterms:W3CDTF">2022-02-28T12:17:45Z</dcterms:modified>
</cp:coreProperties>
</file>